
<file path=[Content_Types].xml><?xml version="1.0" encoding="utf-8"?>
<Types xmlns="http://schemas.openxmlformats.org/package/2006/content-types">
  <Default Extension="bin" ContentType="application/vnd.openxmlformats-officedocument.oleObject"/>
  <Default Extension="fntdata" ContentType="application/x-fontdata"/>
  <Default Extension="jpg" ContentType="image/jpeg"/>
  <Default Extension="png" ContentType="image/png"/>
  <Default Extension="rels" ContentType="application/vnd.openxmlformats-package.relationships+xml"/>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7" r:id="rId1"/>
  </p:sldMasterIdLst>
  <p:notesMasterIdLst>
    <p:notesMasterId r:id="rId36"/>
  </p:notesMasterIdLst>
  <p:sldIdLst>
    <p:sldId id="256" r:id="rId2"/>
    <p:sldId id="309" r:id="rId3"/>
    <p:sldId id="319" r:id="rId4"/>
    <p:sldId id="354" r:id="rId5"/>
    <p:sldId id="311" r:id="rId6"/>
    <p:sldId id="344" r:id="rId7"/>
    <p:sldId id="312" r:id="rId8"/>
    <p:sldId id="313" r:id="rId9"/>
    <p:sldId id="314" r:id="rId10"/>
    <p:sldId id="316" r:id="rId11"/>
    <p:sldId id="322" r:id="rId12"/>
    <p:sldId id="323" r:id="rId13"/>
    <p:sldId id="351" r:id="rId14"/>
    <p:sldId id="345" r:id="rId15"/>
    <p:sldId id="315" r:id="rId16"/>
    <p:sldId id="346" r:id="rId17"/>
    <p:sldId id="327" r:id="rId18"/>
    <p:sldId id="348" r:id="rId19"/>
    <p:sldId id="349" r:id="rId20"/>
    <p:sldId id="350" r:id="rId21"/>
    <p:sldId id="343" r:id="rId22"/>
    <p:sldId id="356" r:id="rId23"/>
    <p:sldId id="352" r:id="rId24"/>
    <p:sldId id="329" r:id="rId25"/>
    <p:sldId id="336" r:id="rId26"/>
    <p:sldId id="357" r:id="rId27"/>
    <p:sldId id="337" r:id="rId28"/>
    <p:sldId id="338" r:id="rId29"/>
    <p:sldId id="339" r:id="rId30"/>
    <p:sldId id="340" r:id="rId31"/>
    <p:sldId id="341" r:id="rId32"/>
    <p:sldId id="342" r:id="rId33"/>
    <p:sldId id="334" r:id="rId34"/>
    <p:sldId id="259" r:id="rId35"/>
  </p:sldIdLst>
  <p:sldSz cx="9144000" cy="5143500" type="screen16x9"/>
  <p:notesSz cx="6858000" cy="9144000"/>
  <p:embeddedFontLst>
    <p:embeddedFont>
      <p:font typeface="Calibri" panose="020F0502020204030204" pitchFamily="34" charset="0"/>
      <p:regular r:id="rId37"/>
      <p:bold r:id="rId38"/>
      <p:italic r:id="rId39"/>
      <p:boldItalic r:id="rId40"/>
    </p:embeddedFont>
    <p:embeddedFont>
      <p:font typeface="Cambria" panose="02040503050406030204" pitchFamily="18" charset="0"/>
      <p:regular r:id="rId41"/>
      <p:bold r:id="rId42"/>
      <p:italic r:id="rId43"/>
      <p:boldItalic r:id="rId44"/>
    </p:embeddedFont>
    <p:embeddedFont>
      <p:font typeface="Livvic" pitchFamily="2" charset="0"/>
      <p:regular r:id="rId45"/>
      <p:bold r:id="rId46"/>
      <p:italic r:id="rId47"/>
      <p:boldItalic r:id="rId48"/>
    </p:embeddedFont>
    <p:embeddedFont>
      <p:font typeface="Open Sans" panose="020B0606030504020204" pitchFamily="34" charset="0"/>
      <p:regular r:id="rId49"/>
      <p:bold r:id="rId50"/>
      <p:italic r:id="rId51"/>
      <p:boldItalic r:id="rId52"/>
    </p:embeddedFont>
    <p:embeddedFont>
      <p:font typeface="Pacifico" panose="020B0604020202020204" charset="0"/>
      <p:regular r:id="rId53"/>
    </p:embeddedFont>
    <p:embeddedFont>
      <p:font typeface="Quicksand Light" panose="020B0604020202020204" charset="0"/>
      <p:regular r:id="rId54"/>
      <p:bold r:id="rId55"/>
    </p:embeddedFont>
    <p:embeddedFont>
      <p:font typeface="Roboto Condensed Light" panose="02000000000000000000" pitchFamily="2" charset="0"/>
      <p:regular r:id="rId56"/>
      <p:italic r:id="rId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4001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F1E590D7-2675-44E1-9629-2C6DD8B74CC5}">
  <a:tblStyle styleId="{F1E590D7-2675-44E1-9629-2C6DD8B74CC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50" autoAdjust="0"/>
    <p:restoredTop sz="92509" autoAdjust="0"/>
  </p:normalViewPr>
  <p:slideViewPr>
    <p:cSldViewPr snapToGrid="0">
      <p:cViewPr varScale="1">
        <p:scale>
          <a:sx n="114" d="100"/>
          <a:sy n="114" d="100"/>
        </p:scale>
        <p:origin x="562" y="67"/>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3.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6.fntdata"/><Relationship Id="rId47" Type="http://schemas.openxmlformats.org/officeDocument/2006/relationships/font" Target="fonts/font11.fntdata"/><Relationship Id="rId50" Type="http://schemas.openxmlformats.org/officeDocument/2006/relationships/font" Target="fonts/font14.fntdata"/><Relationship Id="rId55" Type="http://schemas.openxmlformats.org/officeDocument/2006/relationships/font" Target="fonts/font19.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font" Target="fonts/font4.fntdata"/><Relationship Id="rId45" Type="http://schemas.openxmlformats.org/officeDocument/2006/relationships/font" Target="fonts/font9.fntdata"/><Relationship Id="rId53" Type="http://schemas.openxmlformats.org/officeDocument/2006/relationships/font" Target="fonts/font17.fntdata"/><Relationship Id="rId58"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7.fntdata"/><Relationship Id="rId48" Type="http://schemas.openxmlformats.org/officeDocument/2006/relationships/font" Target="fonts/font12.fntdata"/><Relationship Id="rId56" Type="http://schemas.openxmlformats.org/officeDocument/2006/relationships/font" Target="fonts/font20.fntdata"/><Relationship Id="rId8" Type="http://schemas.openxmlformats.org/officeDocument/2006/relationships/slide" Target="slides/slide7.xml"/><Relationship Id="rId51" Type="http://schemas.openxmlformats.org/officeDocument/2006/relationships/font" Target="fonts/font15.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 Id="rId46" Type="http://schemas.openxmlformats.org/officeDocument/2006/relationships/font" Target="fonts/font10.fntdata"/><Relationship Id="rId59"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font" Target="fonts/font5.fntdata"/><Relationship Id="rId54" Type="http://schemas.openxmlformats.org/officeDocument/2006/relationships/font" Target="fonts/font18.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49" Type="http://schemas.openxmlformats.org/officeDocument/2006/relationships/font" Target="fonts/font13.fntdata"/><Relationship Id="rId57" Type="http://schemas.openxmlformats.org/officeDocument/2006/relationships/font" Target="fonts/font21.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8.fntdata"/><Relationship Id="rId52" Type="http://schemas.openxmlformats.org/officeDocument/2006/relationships/font" Target="fonts/font16.fntdata"/><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6.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6"/>
        <p:cNvGrpSpPr/>
        <p:nvPr/>
      </p:nvGrpSpPr>
      <p:grpSpPr>
        <a:xfrm>
          <a:off x="0" y="0"/>
          <a:ext cx="0" cy="0"/>
          <a:chOff x="0" y="0"/>
          <a:chExt cx="0" cy="0"/>
        </a:xfrm>
      </p:grpSpPr>
      <p:sp>
        <p:nvSpPr>
          <p:cNvPr id="127" name="Google Shape;127;g91f75dc55c_0_3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 name="Google Shape;128;g91f75dc55c_0_3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Symbol" panose="05050102010706020507" pitchFamily="18" charset="2"/>
              <a:buNone/>
            </a:pPr>
            <a:r>
              <a:rPr lang="en-US" sz="1800">
                <a:effectLst/>
                <a:latin typeface="Calibri" panose="020F0502020204030204" pitchFamily="34" charset="0"/>
                <a:ea typeface="Calibri" panose="020F0502020204030204" pitchFamily="34" charset="0"/>
                <a:cs typeface="Calibri" panose="020F0502020204030204" pitchFamily="34" charset="0"/>
              </a:rPr>
              <a:t>Xác định kích thước dữ liệu, thời gian thực hiện mỗi phép toán trong câu truy vấn.</a:t>
            </a:r>
            <a:r>
              <a:rPr lang="en-US" sz="1800">
                <a:effectLst/>
                <a:latin typeface="Calibri" panose="020F0502020204030204" pitchFamily="34" charset="0"/>
                <a:ea typeface="Calibri" panose="020F0502020204030204" pitchFamily="34" charset="0"/>
                <a:cs typeface="Times New Roman" panose="02020603050405020304" pitchFamily="18" charset="0"/>
              </a:rPr>
              <a:t> -&gt; </a:t>
            </a:r>
            <a:r>
              <a:rPr lang="en-US" sz="1800">
                <a:effectLst/>
                <a:latin typeface="Calibri" panose="020F0502020204030204" pitchFamily="34" charset="0"/>
                <a:ea typeface="Calibri" panose="020F0502020204030204" pitchFamily="34" charset="0"/>
                <a:cs typeface="Calibri" panose="020F0502020204030204" pitchFamily="34" charset="0"/>
              </a:rPr>
              <a:t>Phương pháp này quan tâm đến kích thước dữ liệu và phải tính toán chi phí thời gian thực hiện mỗi phép toán</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66562741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1356727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tiền xử lý: xác định các từ khóa quan hệ, </a:t>
            </a:r>
            <a:r>
              <a:rPr lang="en-US" sz="1100">
                <a:latin typeface="Cambria"/>
                <a:ea typeface="Cambria"/>
              </a:rPr>
              <a:t>kiểm tra tính đúng đắn,</a:t>
            </a:r>
            <a:r>
              <a:rPr lang="en-US"/>
              <a:t>…</a:t>
            </a:r>
          </a:p>
          <a:p>
            <a:pPr marL="171450" lvl="0" indent="-171450" algn="l" rtl="0">
              <a:spcBef>
                <a:spcPts val="0"/>
              </a:spcBef>
              <a:spcAft>
                <a:spcPts val="0"/>
              </a:spcAft>
              <a:buFontTx/>
              <a:buChar char="-"/>
            </a:pPr>
            <a:r>
              <a:rPr lang="en-US"/>
              <a:t>-&gt; hình thức trung gian như cây phân tích cú pháp</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Sau đó thực hiện tối ưu hóa: bằng cách lựa chọn chiến lược tối ưu phù hợp</a:t>
            </a:r>
          </a:p>
          <a:p>
            <a:pPr marL="171450" lvl="0" indent="-171450" algn="l" rtl="0">
              <a:spcBef>
                <a:spcPts val="0"/>
              </a:spcBef>
              <a:spcAft>
                <a:spcPts val="0"/>
              </a:spcAft>
              <a:buFontTx/>
              <a:buChar char="-"/>
            </a:pPr>
            <a:r>
              <a:rPr lang="en-US"/>
              <a:t>Tạo mã sau khi đã thực hiện tối ưu</a:t>
            </a:r>
          </a:p>
          <a:p>
            <a:pPr marL="171450" lvl="0" indent="-171450" algn="l" rtl="0">
              <a:spcBef>
                <a:spcPts val="0"/>
              </a:spcBef>
              <a:spcAft>
                <a:spcPts val="0"/>
              </a:spcAft>
              <a:buFontTx/>
              <a:buChar char="-"/>
            </a:pPr>
            <a:r>
              <a:rPr lang="en-US"/>
              <a:t>Thực thi đoạn mã đó</a:t>
            </a:r>
          </a:p>
        </p:txBody>
      </p:sp>
    </p:spTree>
    <p:extLst>
      <p:ext uri="{BB962C8B-B14F-4D97-AF65-F5344CB8AC3E}">
        <p14:creationId xmlns:p14="http://schemas.microsoft.com/office/powerpoint/2010/main" val="1590503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tiền xử lý: xác định các từ khóa quan hệ, </a:t>
            </a:r>
            <a:r>
              <a:rPr lang="en-US" sz="1100">
                <a:latin typeface="Cambria"/>
                <a:ea typeface="Cambria"/>
              </a:rPr>
              <a:t>kiểm tra tính đúng đắn,</a:t>
            </a:r>
            <a:r>
              <a:rPr lang="en-US"/>
              <a:t>…</a:t>
            </a:r>
          </a:p>
          <a:p>
            <a:pPr marL="171450" lvl="0" indent="-171450" algn="l" rtl="0">
              <a:spcBef>
                <a:spcPts val="0"/>
              </a:spcBef>
              <a:spcAft>
                <a:spcPts val="0"/>
              </a:spcAft>
              <a:buFontTx/>
              <a:buChar char="-"/>
            </a:pPr>
            <a:r>
              <a:rPr lang="en-US"/>
              <a:t>-&gt; hình thức trung gian như cây phân tích cú pháp</a:t>
            </a:r>
          </a:p>
          <a:p>
            <a:pPr marL="171450" lvl="0" indent="-171450" algn="l" rtl="0">
              <a:spcBef>
                <a:spcPts val="0"/>
              </a:spcBef>
              <a:spcAft>
                <a:spcPts val="0"/>
              </a:spcAft>
              <a:buFontTx/>
              <a:buChar char="-"/>
            </a:pPr>
            <a:endParaRPr lang="en-US"/>
          </a:p>
          <a:p>
            <a:pPr marL="171450" lvl="0" indent="-171450" algn="l" rtl="0">
              <a:spcBef>
                <a:spcPts val="0"/>
              </a:spcBef>
              <a:spcAft>
                <a:spcPts val="0"/>
              </a:spcAft>
              <a:buFontTx/>
              <a:buChar char="-"/>
            </a:pPr>
            <a:r>
              <a:rPr lang="en-US"/>
              <a:t>Sau đó thực hiện tối ưu hóa: bằng cách lựa chọn chiến lược tối ưu phù hợp</a:t>
            </a:r>
          </a:p>
          <a:p>
            <a:pPr marL="171450" lvl="0" indent="-171450" algn="l" rtl="0">
              <a:spcBef>
                <a:spcPts val="0"/>
              </a:spcBef>
              <a:spcAft>
                <a:spcPts val="0"/>
              </a:spcAft>
              <a:buFontTx/>
              <a:buChar char="-"/>
            </a:pPr>
            <a:r>
              <a:rPr lang="en-US"/>
              <a:t>Tạo mã sau khi đã thực hiện tối ưu</a:t>
            </a:r>
          </a:p>
          <a:p>
            <a:pPr marL="171450" lvl="0" indent="-171450" algn="l" rtl="0">
              <a:spcBef>
                <a:spcPts val="0"/>
              </a:spcBef>
              <a:spcAft>
                <a:spcPts val="0"/>
              </a:spcAft>
              <a:buFontTx/>
              <a:buChar char="-"/>
            </a:pPr>
            <a:r>
              <a:rPr lang="en-US"/>
              <a:t>Thực thi đoạn mã đó</a:t>
            </a:r>
          </a:p>
        </p:txBody>
      </p:sp>
    </p:spTree>
    <p:extLst>
      <p:ext uri="{BB962C8B-B14F-4D97-AF65-F5344CB8AC3E}">
        <p14:creationId xmlns:p14="http://schemas.microsoft.com/office/powerpoint/2010/main" val="13508740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latin typeface="Times New Roman" panose="02020603050405020304" pitchFamily="18" charset="0"/>
                <a:cs typeface="Times New Roman" panose="02020603050405020304" pitchFamily="18" charset="0"/>
              </a:rPr>
              <a:t>Tối ưu hóa vấn tin nhằm chọn ra lời giải tốt nhất trong không gian lời giải, lời giải đó thỏa mãn giảm được thời gian thực thi và chi phí sử dụng tài nguyên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400779741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d650b1287_0_2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d650b1287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Chúng ta có tối ưu hóa truy vấn trong môi trường tập trung và tối ưu hóa truy vấn trong môi tường phân tán.</a:t>
            </a:r>
          </a:p>
          <a:p>
            <a:pPr marL="0" lvl="0" indent="0" algn="l" rtl="0">
              <a:spcBef>
                <a:spcPts val="0"/>
              </a:spcBef>
              <a:spcAft>
                <a:spcPts val="0"/>
              </a:spcAft>
              <a:buNone/>
            </a:pPr>
            <a:r>
              <a:rPr lang="en-US"/>
              <a:t>Nhóm mình thì sẽ chỉ tìm hiểu về tối ưu hóa truy vấn trong môi trường tập trung thôi.</a:t>
            </a:r>
          </a:p>
          <a:p>
            <a:pPr marL="0" lvl="0" indent="0" algn="l" rtl="0">
              <a:spcBef>
                <a:spcPts val="0"/>
              </a:spcBef>
              <a:spcAft>
                <a:spcPts val="0"/>
              </a:spcAft>
              <a:buNone/>
            </a:pPr>
            <a:r>
              <a:rPr lang="en-US"/>
              <a:t>Như thấy ở đây thì có 6 bước để thực hiện việc tối ưu hóa từ câu lệnh SQL -&gt; …….</a:t>
            </a:r>
          </a:p>
          <a:p>
            <a:pPr marL="0" lvl="0" indent="0" algn="l" rtl="0">
              <a:spcBef>
                <a:spcPts val="0"/>
              </a:spcBef>
              <a:spcAft>
                <a:spcPts val="0"/>
              </a:spcAft>
              <a:buNone/>
            </a:pPr>
            <a:endParaRPr lang="en-US"/>
          </a:p>
          <a:p>
            <a:pPr marL="0" lvl="0" indent="0" algn="l" rtl="0">
              <a:spcBef>
                <a:spcPts val="0"/>
              </a:spcBef>
              <a:spcAft>
                <a:spcPts val="0"/>
              </a:spcAft>
              <a:buNone/>
            </a:pPr>
            <a:r>
              <a:rPr lang="en-US"/>
              <a:t>Nhưng mà chúng ta đang học về csdl phân tán thì tìm hiểu về tối ưu trong môi trường tập trung để làm gì?</a:t>
            </a:r>
          </a:p>
          <a:p>
            <a:pPr marL="0" lvl="0" indent="0" algn="l" rtl="0">
              <a:spcBef>
                <a:spcPts val="0"/>
              </a:spcBef>
              <a:spcAft>
                <a:spcPts val="0"/>
              </a:spcAft>
              <a:buNone/>
            </a:pPr>
            <a:r>
              <a:rPr lang="en-US"/>
              <a:t>Nhóm mình đưa ra 3 lý do để giải đáp điều đó</a:t>
            </a:r>
          </a:p>
        </p:txBody>
      </p:sp>
    </p:spTree>
    <p:extLst>
      <p:ext uri="{BB962C8B-B14F-4D97-AF65-F5344CB8AC3E}">
        <p14:creationId xmlns:p14="http://schemas.microsoft.com/office/powerpoint/2010/main" val="21275524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61080841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5303f80478_0_13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5303f80478_0_13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957683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65254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a:p>
        </p:txBody>
      </p:sp>
    </p:spTree>
    <p:extLst>
      <p:ext uri="{BB962C8B-B14F-4D97-AF65-F5344CB8AC3E}">
        <p14:creationId xmlns:p14="http://schemas.microsoft.com/office/powerpoint/2010/main" val="35729057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91f75dc55c_0_3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91f75dc55c_0_3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7086079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027467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9"/>
        <p:cNvGrpSpPr/>
        <p:nvPr/>
      </p:nvGrpSpPr>
      <p:grpSpPr>
        <a:xfrm>
          <a:off x="0" y="0"/>
          <a:ext cx="0" cy="0"/>
          <a:chOff x="0" y="0"/>
          <a:chExt cx="0" cy="0"/>
        </a:xfrm>
      </p:grpSpPr>
      <p:sp>
        <p:nvSpPr>
          <p:cNvPr id="430" name="Google Shape;430;g5303f80478_0_11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1" name="Google Shape;431;g5303f80478_0_11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7407117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635844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77213365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1595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615950" marR="0" indent="0">
              <a:spcBef>
                <a:spcPts val="0"/>
              </a:spcBef>
              <a:spcAft>
                <a:spcPts val="0"/>
              </a:spcAft>
              <a:buNone/>
            </a:pP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242628642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793133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5303f80478_0_18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5303f80478_0_18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9417589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g5303f8047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7" name="Google Shape;267;g5303f8047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48573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0793299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342900" marR="0" lvl="0" indent="-342900">
              <a:lnSpc>
                <a:spcPct val="107000"/>
              </a:lnSpc>
              <a:spcBef>
                <a:spcPts val="0"/>
              </a:spcBef>
              <a:spcAft>
                <a:spcPts val="800"/>
              </a:spcAft>
              <a:buFont typeface="Symbol" panose="05050102010706020507" pitchFamily="18" charset="2"/>
              <a:buChar char=""/>
            </a:pPr>
            <a:endParaRPr/>
          </a:p>
        </p:txBody>
      </p:sp>
    </p:spTree>
    <p:extLst>
      <p:ext uri="{BB962C8B-B14F-4D97-AF65-F5344CB8AC3E}">
        <p14:creationId xmlns:p14="http://schemas.microsoft.com/office/powerpoint/2010/main" val="3135556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5666446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42488548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91f75dc55c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91f75dc55c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47123313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0"/>
        <p:cNvGrpSpPr/>
        <p:nvPr/>
      </p:nvGrpSpPr>
      <p:grpSpPr>
        <a:xfrm>
          <a:off x="0" y="0"/>
          <a:ext cx="0" cy="0"/>
          <a:chOff x="0" y="0"/>
          <a:chExt cx="0" cy="0"/>
        </a:xfrm>
      </p:grpSpPr>
      <p:sp>
        <p:nvSpPr>
          <p:cNvPr id="211" name="Google Shape;211;g8c07566cc1_0_6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2" name="Google Shape;212;g8c07566cc1_0_6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90892816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7"/>
        <p:cNvGrpSpPr/>
        <p:nvPr/>
      </p:nvGrpSpPr>
      <p:grpSpPr>
        <a:xfrm>
          <a:off x="0" y="0"/>
          <a:ext cx="0" cy="0"/>
          <a:chOff x="0" y="0"/>
          <a:chExt cx="0" cy="0"/>
        </a:xfrm>
      </p:grpSpPr>
      <p:sp>
        <p:nvSpPr>
          <p:cNvPr id="858" name="Google Shape;858;g8c07566cc1_0_58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9" name="Google Shape;859;g8c07566cc1_0_5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198522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8b81364c40_0_9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8b81364c40_0_9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5303f80478_0_5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5303f80478_0_5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637865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685800" marR="0">
              <a:spcBef>
                <a:spcPts val="0"/>
              </a:spcBef>
              <a:spcAft>
                <a:spcPts val="0"/>
              </a:spcAft>
            </a:pPr>
            <a:r>
              <a:rPr lang="en-US" sz="1800">
                <a:effectLst/>
                <a:latin typeface="Calibri" panose="020F0502020204030204" pitchFamily="34" charset="0"/>
                <a:ea typeface="Calibri" panose="020F0502020204030204" pitchFamily="34" charset="0"/>
                <a:cs typeface="Calibri" panose="020F0502020204030204" pitchFamily="34" charset="0"/>
              </a:rPr>
              <a:t>Truy vấn (query) là một biểu thức được biểu diễn bằng một ngôn ngữ thích hợp và dùng để xác định một phần dữ liệu được chứa trong cơ sở dữ liệu. </a:t>
            </a:r>
          </a:p>
          <a:p>
            <a:pPr marL="387350" marR="0" indent="0">
              <a:spcBef>
                <a:spcPts val="0"/>
              </a:spcBef>
              <a:spcAft>
                <a:spcPts val="0"/>
              </a:spcAft>
              <a:buNone/>
            </a:pPr>
            <a:endParaRPr lang="en-US" sz="1800">
              <a:effectLst/>
              <a:latin typeface="Calibri" panose="020F0502020204030204" pitchFamily="34" charset="0"/>
              <a:ea typeface="Calibri" panose="020F0502020204030204" pitchFamily="34" charset="0"/>
              <a:cs typeface="Calibri" panose="020F0502020204030204" pitchFamily="34" charset="0"/>
            </a:endParaRPr>
          </a:p>
          <a:p>
            <a:pPr marL="6858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800">
                <a:latin typeface="Times New Roman" panose="02020603050405020304" pitchFamily="18" charset="0"/>
                <a:cs typeface="Times New Roman" panose="02020603050405020304" pitchFamily="18" charset="0"/>
              </a:rPr>
              <a:t>Ngôn ngữ thao tác dữ liệu </a:t>
            </a:r>
            <a:r>
              <a:rPr lang="en-US" sz="1800">
                <a:effectLst/>
                <a:latin typeface="Calibri" panose="020F0502020204030204" pitchFamily="34" charset="0"/>
                <a:cs typeface="Calibri" panose="020F0502020204030204" pitchFamily="34" charset="0"/>
              </a:rPr>
              <a:t>: SQL, </a:t>
            </a:r>
            <a:r>
              <a:rPr lang="en-US" sz="1800">
                <a:latin typeface="Times New Roman" panose="02020603050405020304" pitchFamily="18" charset="0"/>
                <a:cs typeface="Times New Roman" panose="02020603050405020304" pitchFamily="18" charset="0"/>
              </a:rPr>
              <a:t>Đại số quan hệ</a:t>
            </a:r>
            <a:endParaRPr lang="vi-VN"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vi-VN"/>
          </a:p>
        </p:txBody>
      </p:sp>
    </p:spTree>
    <p:extLst>
      <p:ext uri="{BB962C8B-B14F-4D97-AF65-F5344CB8AC3E}">
        <p14:creationId xmlns:p14="http://schemas.microsoft.com/office/powerpoint/2010/main" val="15924213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5303f80478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5303f80478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marR="0" lvl="0" indent="-298450" algn="l" defTabSz="914400" rtl="0" eaLnBrk="1" fontAlgn="auto" latinLnBrk="0" hangingPunct="1">
              <a:lnSpc>
                <a:spcPct val="100000"/>
              </a:lnSpc>
              <a:spcBef>
                <a:spcPts val="0"/>
              </a:spcBef>
              <a:spcAft>
                <a:spcPts val="0"/>
              </a:spcAft>
              <a:buClr>
                <a:srgbClr val="000000"/>
              </a:buClr>
              <a:buSzPts val="1100"/>
              <a:buFont typeface="Arial"/>
              <a:buChar char="●"/>
              <a:tabLst/>
              <a:defRPr/>
            </a:pPr>
            <a:r>
              <a:rPr lang="en-US" sz="1100">
                <a:latin typeface="Times New Roman" panose="02020603050405020304" pitchFamily="18" charset="0"/>
                <a:cs typeface="Times New Roman" panose="02020603050405020304" pitchFamily="18" charset="0"/>
              </a:rPr>
              <a:t>Cái biểu thức đại số quan hệ này là cái mà hệ quản trị cơ sở dữ liệu có thể hiểu được</a:t>
            </a:r>
          </a:p>
          <a:p>
            <a:endParaRPr lang="en-US" sz="1100">
              <a:latin typeface="Times New Roman" panose="02020603050405020304" pitchFamily="18" charset="0"/>
              <a:cs typeface="Times New Roman" panose="02020603050405020304" pitchFamily="18" charset="0"/>
            </a:endParaRPr>
          </a:p>
          <a:p>
            <a:r>
              <a:rPr lang="en-US" sz="1100">
                <a:latin typeface="Times New Roman" panose="02020603050405020304" pitchFamily="18" charset="0"/>
                <a:cs typeface="Times New Roman" panose="02020603050405020304" pitchFamily="18" charset="0"/>
              </a:rPr>
              <a:t>Quá trình chuyển đổi từ câu lệnh sql về biểu thức đại số này được gọi là xử lý truy vấn</a:t>
            </a:r>
          </a:p>
          <a:p>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7008111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303f80478_0_9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303f80478_0_9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228600" marR="0" indent="0">
              <a:lnSpc>
                <a:spcPct val="107000"/>
              </a:lnSpc>
              <a:spcBef>
                <a:spcPts val="0"/>
              </a:spcBef>
              <a:spcAft>
                <a:spcPts val="600"/>
              </a:spcAft>
              <a:buNone/>
              <a:tabLst>
                <a:tab pos="457200" algn="l"/>
              </a:tabLst>
            </a:pPr>
            <a:r>
              <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rPr>
              <a:t>Đặt vấn đề tại sao cần xử lý truy vấn</a:t>
            </a:r>
          </a:p>
          <a:p>
            <a:pPr marL="228600" marR="0" indent="0">
              <a:lnSpc>
                <a:spcPct val="107000"/>
              </a:lnSpc>
              <a:spcBef>
                <a:spcPts val="0"/>
              </a:spcBef>
              <a:spcAft>
                <a:spcPts val="600"/>
              </a:spcAft>
              <a:buNone/>
              <a:tabLst>
                <a:tab pos="457200" algn="l"/>
              </a:tabLst>
            </a:pPr>
            <a:endParaRPr lang="en-US" sz="110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a:p>
            <a:pPr marL="228600" marR="0" indent="0">
              <a:lnSpc>
                <a:spcPct val="107000"/>
              </a:lnSpc>
              <a:spcBef>
                <a:spcPts val="0"/>
              </a:spcBef>
              <a:spcAft>
                <a:spcPts val="600"/>
              </a:spcAft>
              <a:buNone/>
              <a:tabLst>
                <a:tab pos="457200" algn="l"/>
              </a:tabLst>
            </a:pPr>
            <a:r>
              <a:rPr lang="en-US" sz="1100">
                <a:latin typeface="Times New Roman" panose="02020603050405020304" pitchFamily="18" charset="0"/>
                <a:cs typeface="Times New Roman" panose="02020603050405020304" pitchFamily="18" charset="0"/>
              </a:rPr>
              <a:t>- Cùng 1 mục đích truy vấn, có thể tồn tại nhiều câu truy vấn, </a:t>
            </a:r>
            <a:r>
              <a:rPr lang="en-US" sz="1100">
                <a:solidFill>
                  <a:srgbClr val="1B1B1B"/>
                </a:solidFill>
                <a:effectLst/>
                <a:latin typeface="Open Sans" panose="020B0606030504020204" pitchFamily="34" charset="0"/>
                <a:ea typeface="Times New Roman" panose="02020603050405020304" pitchFamily="18" charset="0"/>
                <a:cs typeface="Times New Roman" panose="02020603050405020304" pitchFamily="18" charset="0"/>
              </a:rPr>
              <a:t>mỗi giải pháp lại tiêu thụ tài nguyên máy tính khác nhau .</a:t>
            </a:r>
            <a:endParaRPr lang="en-US" sz="1100">
              <a:solidFill>
                <a:srgbClr val="1B1B1B"/>
              </a:solidFill>
              <a:effectLst/>
              <a:latin typeface="Calibri" panose="020F0502020204030204" pitchFamily="34" charset="0"/>
              <a:ea typeface="Calibri" panose="020F0502020204030204" pitchFamily="34" charset="0"/>
              <a:cs typeface="Times New Roman" panose="02020603050405020304" pitchFamily="18" charset="0"/>
            </a:endParaRPr>
          </a:p>
          <a:p>
            <a:pPr marL="0" marR="0" lvl="0" indent="0">
              <a:lnSpc>
                <a:spcPct val="107000"/>
              </a:lnSpc>
              <a:spcBef>
                <a:spcPts val="0"/>
              </a:spcBef>
              <a:spcAft>
                <a:spcPts val="600"/>
              </a:spcAft>
              <a:buSzPts val="1000"/>
              <a:buFont typeface="Symbol" panose="05050102010706020507" pitchFamily="18" charset="2"/>
              <a:buNone/>
              <a:tabLst>
                <a:tab pos="457200" algn="l"/>
              </a:tabLst>
            </a:pPr>
            <a:r>
              <a:rPr lang="en-US" sz="1100">
                <a:solidFill>
                  <a:srgbClr val="1B1B1B"/>
                </a:solidFill>
                <a:effectLst/>
                <a:latin typeface="Open Sans" panose="020B0606030504020204" pitchFamily="34" charset="0"/>
                <a:ea typeface="Times New Roman" panose="02020603050405020304" pitchFamily="18" charset="0"/>
                <a:cs typeface="Times New Roman" panose="02020603050405020304" pitchFamily="18" charset="0"/>
              </a:rPr>
              <a:t>      - ta cần lựa chọn giải pháp sao cho tiêu thụ tài nguyên là tối thiểu.</a:t>
            </a:r>
            <a:endParaRPr lang="en-US" sz="1100">
              <a:solidFill>
                <a:srgbClr val="1B1B1B"/>
              </a:solidFill>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lang="en-US"/>
          </a:p>
          <a:p>
            <a:pPr marL="0" lvl="0" indent="0" algn="l" rtl="0">
              <a:spcBef>
                <a:spcPts val="0"/>
              </a:spcBef>
              <a:spcAft>
                <a:spcPts val="0"/>
              </a:spcAft>
              <a:buNone/>
            </a:pPr>
            <a:endParaRPr/>
          </a:p>
        </p:txBody>
      </p:sp>
    </p:spTree>
    <p:extLst>
      <p:ext uri="{BB962C8B-B14F-4D97-AF65-F5344CB8AC3E}">
        <p14:creationId xmlns:p14="http://schemas.microsoft.com/office/powerpoint/2010/main" val="24378298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5303f80478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5303f80478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37156160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0"/>
        <p:cNvGrpSpPr/>
        <p:nvPr/>
      </p:nvGrpSpPr>
      <p:grpSpPr>
        <a:xfrm>
          <a:off x="0" y="0"/>
          <a:ext cx="0" cy="0"/>
          <a:chOff x="0" y="0"/>
          <a:chExt cx="0" cy="0"/>
        </a:xfrm>
      </p:grpSpPr>
      <p:sp>
        <p:nvSpPr>
          <p:cNvPr id="911" name="Google Shape;911;g8d650b1287_0_25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12" name="Google Shape;912;g8d650b1287_0_25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nSpc>
                <a:spcPct val="107000"/>
              </a:lnSpc>
              <a:spcBef>
                <a:spcPts val="0"/>
              </a:spcBef>
              <a:spcAft>
                <a:spcPts val="800"/>
              </a:spcAft>
              <a:buFont typeface="Symbol" panose="05050102010706020507" pitchFamily="18" charset="2"/>
              <a:buNone/>
            </a:pPr>
            <a:r>
              <a:rPr lang="en-US" sz="1800">
                <a:effectLst/>
                <a:latin typeface="Calibri" panose="020F0502020204030204" pitchFamily="34" charset="0"/>
                <a:ea typeface="Calibri" panose="020F0502020204030204" pitchFamily="34" charset="0"/>
                <a:cs typeface="Calibri" panose="020F0502020204030204" pitchFamily="34" charset="0"/>
              </a:rPr>
              <a:t>Đơn giản hoá câu truy vấn nhờ các phép biến đổi đại số tương đương</a:t>
            </a:r>
            <a:r>
              <a:rPr lang="en-US" sz="1800">
                <a:effectLst/>
                <a:latin typeface="Calibri" panose="020F0502020204030204" pitchFamily="34" charset="0"/>
                <a:ea typeface="Calibri" panose="020F0502020204030204" pitchFamily="34" charset="0"/>
                <a:cs typeface="Times New Roman" panose="02020603050405020304" pitchFamily="18" charset="0"/>
              </a:rPr>
              <a:t> -&gt; </a:t>
            </a:r>
            <a:r>
              <a:rPr lang="en-US" sz="1800">
                <a:effectLst/>
                <a:latin typeface="Calibri" panose="020F0502020204030204" pitchFamily="34" charset="0"/>
                <a:ea typeface="Calibri" panose="020F0502020204030204" pitchFamily="34" charset="0"/>
                <a:cs typeface="Calibri" panose="020F0502020204030204" pitchFamily="34" charset="0"/>
              </a:rPr>
              <a:t>Nhằm giảm thiểu thời gian thực hiện các phép toán</a:t>
            </a:r>
            <a:r>
              <a:rPr lang="en-US" sz="1800">
                <a:effectLst/>
                <a:latin typeface="Calibri" panose="020F0502020204030204" pitchFamily="34" charset="0"/>
                <a:ea typeface="Calibri" panose="020F0502020204030204" pitchFamily="34" charset="0"/>
                <a:cs typeface="Times New Roman" panose="02020603050405020304" pitchFamily="18" charset="0"/>
              </a:rPr>
              <a:t> -&gt;</a:t>
            </a:r>
            <a:r>
              <a:rPr lang="en-US" sz="1800">
                <a:effectLst/>
                <a:latin typeface="Calibri" panose="020F0502020204030204" pitchFamily="34" charset="0"/>
                <a:ea typeface="Calibri" panose="020F0502020204030204" pitchFamily="34" charset="0"/>
                <a:cs typeface="Calibri" panose="020F0502020204030204" pitchFamily="34" charset="0"/>
              </a:rPr>
              <a:t>Phương pháp này không quan tâm đến kích thước và cấu trúc dữ liệu</a:t>
            </a:r>
            <a:endParaRPr lang="en-US" sz="1800">
              <a:effectLst/>
              <a:latin typeface="Calibri" panose="020F0502020204030204" pitchFamily="34" charset="0"/>
              <a:ea typeface="Calibri" panose="020F0502020204030204" pitchFamily="34" charset="0"/>
              <a:cs typeface="Times New Roman" panose="02020603050405020304" pitchFamily="18"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5431670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143750" y="1625188"/>
            <a:ext cx="6856500" cy="14547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Font typeface="Pacifico"/>
              <a:buNone/>
              <a:defRPr sz="8500">
                <a:latin typeface="Pacifico"/>
                <a:ea typeface="Pacifico"/>
                <a:cs typeface="Pacifico"/>
                <a:sym typeface="Pacifico"/>
              </a:defRPr>
            </a:lvl1pPr>
            <a:lvl2pPr lvl="1"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2pPr>
            <a:lvl3pPr lvl="2"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3pPr>
            <a:lvl4pPr lvl="3"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4pPr>
            <a:lvl5pPr lvl="4"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5pPr>
            <a:lvl6pPr lvl="5"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6pPr>
            <a:lvl7pPr lvl="6"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7pPr>
            <a:lvl8pPr lvl="7"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8pPr>
            <a:lvl9pPr lvl="8" algn="ctr">
              <a:spcBef>
                <a:spcPts val="0"/>
              </a:spcBef>
              <a:spcAft>
                <a:spcPts val="0"/>
              </a:spcAft>
              <a:buClr>
                <a:schemeClr val="lt2"/>
              </a:buClr>
              <a:buSzPts val="5200"/>
              <a:buFont typeface="Pacifico"/>
              <a:buNone/>
              <a:defRPr sz="5200">
                <a:solidFill>
                  <a:schemeClr val="lt2"/>
                </a:solidFill>
                <a:latin typeface="Pacifico"/>
                <a:ea typeface="Pacifico"/>
                <a:cs typeface="Pacifico"/>
                <a:sym typeface="Pacifico"/>
              </a:defRPr>
            </a:lvl9pPr>
          </a:lstStyle>
          <a:p>
            <a:endParaRPr/>
          </a:p>
        </p:txBody>
      </p:sp>
      <p:sp>
        <p:nvSpPr>
          <p:cNvPr id="10" name="Google Shape;10;p2"/>
          <p:cNvSpPr txBox="1">
            <a:spLocks noGrp="1"/>
          </p:cNvSpPr>
          <p:nvPr>
            <p:ph type="subTitle" idx="1"/>
          </p:nvPr>
        </p:nvSpPr>
        <p:spPr>
          <a:xfrm>
            <a:off x="1143550" y="2853850"/>
            <a:ext cx="6856800" cy="4890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able of contents">
  <p:cSld name="CUSTOM_3">
    <p:bg>
      <p:bgPr>
        <a:blipFill>
          <a:blip r:embed="rId2">
            <a:alphaModFix/>
          </a:blip>
          <a:stretch>
            <a:fillRect/>
          </a:stretch>
        </a:blipFill>
        <a:effectLst/>
      </p:bgPr>
    </p:bg>
    <p:spTree>
      <p:nvGrpSpPr>
        <p:cNvPr id="1" name="Shape 50"/>
        <p:cNvGrpSpPr/>
        <p:nvPr/>
      </p:nvGrpSpPr>
      <p:grpSpPr>
        <a:xfrm>
          <a:off x="0" y="0"/>
          <a:ext cx="0" cy="0"/>
          <a:chOff x="0" y="0"/>
          <a:chExt cx="0" cy="0"/>
        </a:xfrm>
      </p:grpSpPr>
      <p:sp>
        <p:nvSpPr>
          <p:cNvPr id="51" name="Google Shape;51;p15"/>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52" name="Google Shape;52;p15"/>
          <p:cNvSpPr txBox="1">
            <a:spLocks noGrp="1"/>
          </p:cNvSpPr>
          <p:nvPr>
            <p:ph type="subTitle" idx="1"/>
          </p:nvPr>
        </p:nvSpPr>
        <p:spPr>
          <a:xfrm>
            <a:off x="1745248" y="1411538"/>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3" name="Google Shape;53;p15"/>
          <p:cNvSpPr txBox="1">
            <a:spLocks noGrp="1"/>
          </p:cNvSpPr>
          <p:nvPr>
            <p:ph type="subTitle" idx="2"/>
          </p:nvPr>
        </p:nvSpPr>
        <p:spPr>
          <a:xfrm>
            <a:off x="1745248" y="1777425"/>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4" name="Google Shape;54;p15"/>
          <p:cNvSpPr txBox="1">
            <a:spLocks noGrp="1"/>
          </p:cNvSpPr>
          <p:nvPr>
            <p:ph type="subTitle" idx="3"/>
          </p:nvPr>
        </p:nvSpPr>
        <p:spPr>
          <a:xfrm>
            <a:off x="5702999" y="1412225"/>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5" name="Google Shape;55;p15"/>
          <p:cNvSpPr txBox="1">
            <a:spLocks noGrp="1"/>
          </p:cNvSpPr>
          <p:nvPr>
            <p:ph type="subTitle" idx="4"/>
          </p:nvPr>
        </p:nvSpPr>
        <p:spPr>
          <a:xfrm>
            <a:off x="5702999" y="1778232"/>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6" name="Google Shape;56;p15"/>
          <p:cNvSpPr txBox="1">
            <a:spLocks noGrp="1"/>
          </p:cNvSpPr>
          <p:nvPr>
            <p:ph type="subTitle" idx="5"/>
          </p:nvPr>
        </p:nvSpPr>
        <p:spPr>
          <a:xfrm>
            <a:off x="174524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57" name="Google Shape;57;p15"/>
          <p:cNvSpPr txBox="1">
            <a:spLocks noGrp="1"/>
          </p:cNvSpPr>
          <p:nvPr>
            <p:ph type="subTitle" idx="6"/>
          </p:nvPr>
        </p:nvSpPr>
        <p:spPr>
          <a:xfrm>
            <a:off x="1745249" y="3268450"/>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58" name="Google Shape;58;p15"/>
          <p:cNvSpPr txBox="1">
            <a:spLocks noGrp="1"/>
          </p:cNvSpPr>
          <p:nvPr>
            <p:ph type="title" idx="7" hasCustomPrompt="1"/>
          </p:nvPr>
        </p:nvSpPr>
        <p:spPr>
          <a:xfrm>
            <a:off x="988753" y="1603788"/>
            <a:ext cx="565200" cy="572700"/>
          </a:xfrm>
          <a:prstGeom prst="rect">
            <a:avLst/>
          </a:prstGeom>
        </p:spPr>
        <p:txBody>
          <a:bodyPr spcFirstLastPara="1" wrap="square" lIns="91425" tIns="91425" rIns="91425" bIns="91425" anchor="ctr" anchorCtr="0">
            <a:noAutofit/>
          </a:bodyPr>
          <a:lstStyle>
            <a:lvl1pPr lvl="0"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59" name="Google Shape;59;p15"/>
          <p:cNvSpPr txBox="1">
            <a:spLocks noGrp="1"/>
          </p:cNvSpPr>
          <p:nvPr>
            <p:ph type="title" idx="8" hasCustomPrompt="1"/>
          </p:nvPr>
        </p:nvSpPr>
        <p:spPr>
          <a:xfrm>
            <a:off x="4947136" y="1603788"/>
            <a:ext cx="6009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0" name="Google Shape;60;p15"/>
          <p:cNvSpPr txBox="1">
            <a:spLocks noGrp="1"/>
          </p:cNvSpPr>
          <p:nvPr>
            <p:ph type="title" idx="9" hasCustomPrompt="1"/>
          </p:nvPr>
        </p:nvSpPr>
        <p:spPr>
          <a:xfrm>
            <a:off x="947353" y="3107095"/>
            <a:ext cx="648000" cy="5727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
        <p:nvSpPr>
          <p:cNvPr id="61" name="Google Shape;61;p15"/>
          <p:cNvSpPr txBox="1">
            <a:spLocks noGrp="1"/>
          </p:cNvSpPr>
          <p:nvPr>
            <p:ph type="subTitle" idx="13"/>
          </p:nvPr>
        </p:nvSpPr>
        <p:spPr>
          <a:xfrm>
            <a:off x="5703009" y="2903150"/>
            <a:ext cx="2534400" cy="396900"/>
          </a:xfrm>
          <a:prstGeom prst="rect">
            <a:avLst/>
          </a:prstGeom>
        </p:spPr>
        <p:txBody>
          <a:bodyPr spcFirstLastPara="1" wrap="square" lIns="91425" tIns="91425" rIns="91425" bIns="91425" anchor="t" anchorCtr="0">
            <a:noAutofit/>
          </a:bodyPr>
          <a:lstStyle>
            <a:lvl1pPr lvl="0" rtl="0">
              <a:spcBef>
                <a:spcPts val="0"/>
              </a:spcBef>
              <a:spcAft>
                <a:spcPts val="0"/>
              </a:spcAft>
              <a:buNone/>
              <a:defRPr sz="1800" b="1">
                <a:solidFill>
                  <a:schemeClr val="accent1"/>
                </a:solidFill>
              </a:defRPr>
            </a:lvl1pPr>
            <a:lvl2pPr lvl="1" rtl="0">
              <a:spcBef>
                <a:spcPts val="1600"/>
              </a:spcBef>
              <a:spcAft>
                <a:spcPts val="0"/>
              </a:spcAft>
              <a:buNone/>
              <a:defRPr sz="1800">
                <a:solidFill>
                  <a:schemeClr val="accent1"/>
                </a:solidFill>
              </a:defRPr>
            </a:lvl2pPr>
            <a:lvl3pPr lvl="2" rtl="0">
              <a:spcBef>
                <a:spcPts val="1600"/>
              </a:spcBef>
              <a:spcAft>
                <a:spcPts val="0"/>
              </a:spcAft>
              <a:buNone/>
              <a:defRPr sz="1800">
                <a:solidFill>
                  <a:schemeClr val="accent1"/>
                </a:solidFill>
              </a:defRPr>
            </a:lvl3pPr>
            <a:lvl4pPr lvl="3" rtl="0">
              <a:spcBef>
                <a:spcPts val="1600"/>
              </a:spcBef>
              <a:spcAft>
                <a:spcPts val="0"/>
              </a:spcAft>
              <a:buNone/>
              <a:defRPr sz="1800">
                <a:solidFill>
                  <a:schemeClr val="accent1"/>
                </a:solidFill>
              </a:defRPr>
            </a:lvl4pPr>
            <a:lvl5pPr lvl="4" rtl="0">
              <a:spcBef>
                <a:spcPts val="1600"/>
              </a:spcBef>
              <a:spcAft>
                <a:spcPts val="0"/>
              </a:spcAft>
              <a:buNone/>
              <a:defRPr sz="1800">
                <a:solidFill>
                  <a:schemeClr val="accent1"/>
                </a:solidFill>
              </a:defRPr>
            </a:lvl5pPr>
            <a:lvl6pPr lvl="5" rtl="0">
              <a:spcBef>
                <a:spcPts val="1600"/>
              </a:spcBef>
              <a:spcAft>
                <a:spcPts val="0"/>
              </a:spcAft>
              <a:buNone/>
              <a:defRPr sz="1800">
                <a:solidFill>
                  <a:schemeClr val="accent1"/>
                </a:solidFill>
              </a:defRPr>
            </a:lvl6pPr>
            <a:lvl7pPr lvl="6" rtl="0">
              <a:spcBef>
                <a:spcPts val="1600"/>
              </a:spcBef>
              <a:spcAft>
                <a:spcPts val="0"/>
              </a:spcAft>
              <a:buNone/>
              <a:defRPr sz="1800">
                <a:solidFill>
                  <a:schemeClr val="accent1"/>
                </a:solidFill>
              </a:defRPr>
            </a:lvl7pPr>
            <a:lvl8pPr lvl="7" rtl="0">
              <a:spcBef>
                <a:spcPts val="1600"/>
              </a:spcBef>
              <a:spcAft>
                <a:spcPts val="0"/>
              </a:spcAft>
              <a:buNone/>
              <a:defRPr sz="1800">
                <a:solidFill>
                  <a:schemeClr val="accent1"/>
                </a:solidFill>
              </a:defRPr>
            </a:lvl8pPr>
            <a:lvl9pPr lvl="8" rtl="0">
              <a:spcBef>
                <a:spcPts val="1600"/>
              </a:spcBef>
              <a:spcAft>
                <a:spcPts val="1600"/>
              </a:spcAft>
              <a:buNone/>
              <a:defRPr sz="1800">
                <a:solidFill>
                  <a:schemeClr val="accent1"/>
                </a:solidFill>
              </a:defRPr>
            </a:lvl9pPr>
          </a:lstStyle>
          <a:p>
            <a:endParaRPr/>
          </a:p>
        </p:txBody>
      </p:sp>
      <p:sp>
        <p:nvSpPr>
          <p:cNvPr id="62" name="Google Shape;62;p15"/>
          <p:cNvSpPr txBox="1">
            <a:spLocks noGrp="1"/>
          </p:cNvSpPr>
          <p:nvPr>
            <p:ph type="subTitle" idx="14"/>
          </p:nvPr>
        </p:nvSpPr>
        <p:spPr>
          <a:xfrm>
            <a:off x="5703009" y="3268461"/>
            <a:ext cx="25344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
        <p:nvSpPr>
          <p:cNvPr id="63" name="Google Shape;63;p15"/>
          <p:cNvSpPr txBox="1">
            <a:spLocks noGrp="1"/>
          </p:cNvSpPr>
          <p:nvPr>
            <p:ph type="title" idx="15" hasCustomPrompt="1"/>
          </p:nvPr>
        </p:nvSpPr>
        <p:spPr>
          <a:xfrm>
            <a:off x="4923586" y="3107095"/>
            <a:ext cx="648000" cy="5727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l" rtl="0">
              <a:spcBef>
                <a:spcPts val="0"/>
              </a:spcBef>
              <a:spcAft>
                <a:spcPts val="0"/>
              </a:spcAft>
              <a:buSzPts val="3000"/>
              <a:buNone/>
              <a:defRPr sz="3000"/>
            </a:lvl2pPr>
            <a:lvl3pPr lvl="2" algn="l" rtl="0">
              <a:spcBef>
                <a:spcPts val="0"/>
              </a:spcBef>
              <a:spcAft>
                <a:spcPts val="0"/>
              </a:spcAft>
              <a:buSzPts val="3000"/>
              <a:buNone/>
              <a:defRPr sz="3000"/>
            </a:lvl3pPr>
            <a:lvl4pPr lvl="3" algn="l" rtl="0">
              <a:spcBef>
                <a:spcPts val="0"/>
              </a:spcBef>
              <a:spcAft>
                <a:spcPts val="0"/>
              </a:spcAft>
              <a:buSzPts val="3000"/>
              <a:buNone/>
              <a:defRPr sz="3000"/>
            </a:lvl4pPr>
            <a:lvl5pPr lvl="4" algn="l" rtl="0">
              <a:spcBef>
                <a:spcPts val="0"/>
              </a:spcBef>
              <a:spcAft>
                <a:spcPts val="0"/>
              </a:spcAft>
              <a:buSzPts val="3000"/>
              <a:buNone/>
              <a:defRPr sz="3000"/>
            </a:lvl5pPr>
            <a:lvl6pPr lvl="5" algn="l" rtl="0">
              <a:spcBef>
                <a:spcPts val="0"/>
              </a:spcBef>
              <a:spcAft>
                <a:spcPts val="0"/>
              </a:spcAft>
              <a:buSzPts val="3000"/>
              <a:buNone/>
              <a:defRPr sz="3000"/>
            </a:lvl6pPr>
            <a:lvl7pPr lvl="6" algn="l" rtl="0">
              <a:spcBef>
                <a:spcPts val="0"/>
              </a:spcBef>
              <a:spcAft>
                <a:spcPts val="0"/>
              </a:spcAft>
              <a:buSzPts val="3000"/>
              <a:buNone/>
              <a:defRPr sz="3000"/>
            </a:lvl7pPr>
            <a:lvl8pPr lvl="7" algn="l" rtl="0">
              <a:spcBef>
                <a:spcPts val="0"/>
              </a:spcBef>
              <a:spcAft>
                <a:spcPts val="0"/>
              </a:spcAft>
              <a:buSzPts val="3000"/>
              <a:buNone/>
              <a:defRPr sz="3000"/>
            </a:lvl8pPr>
            <a:lvl9pPr lvl="8" algn="l" rtl="0">
              <a:spcBef>
                <a:spcPts val="0"/>
              </a:spcBef>
              <a:spcAft>
                <a:spcPts val="0"/>
              </a:spcAft>
              <a:buSzPts val="3000"/>
              <a:buNone/>
              <a:defRPr sz="3000"/>
            </a:lvl9pPr>
          </a:lstStyle>
          <a:p>
            <a:r>
              <a:t>xx%</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three columns">
  <p:cSld name="CUSTOM_4">
    <p:bg>
      <p:bgPr>
        <a:blipFill>
          <a:blip r:embed="rId2">
            <a:alphaModFix/>
          </a:blip>
          <a:stretch>
            <a:fillRect/>
          </a:stretch>
        </a:blipFill>
        <a:effectLst/>
      </p:bgPr>
    </p:bg>
    <p:spTree>
      <p:nvGrpSpPr>
        <p:cNvPr id="1" name="Shape 64"/>
        <p:cNvGrpSpPr/>
        <p:nvPr/>
      </p:nvGrpSpPr>
      <p:grpSpPr>
        <a:xfrm>
          <a:off x="0" y="0"/>
          <a:ext cx="0" cy="0"/>
          <a:chOff x="0" y="0"/>
          <a:chExt cx="0" cy="0"/>
        </a:xfrm>
      </p:grpSpPr>
      <p:sp>
        <p:nvSpPr>
          <p:cNvPr id="65" name="Google Shape;65;p16"/>
          <p:cNvSpPr txBox="1">
            <a:spLocks noGrp="1"/>
          </p:cNvSpPr>
          <p:nvPr>
            <p:ph type="title"/>
          </p:nvPr>
        </p:nvSpPr>
        <p:spPr>
          <a:xfrm>
            <a:off x="726225" y="438312"/>
            <a:ext cx="4907100" cy="572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
        <p:nvSpPr>
          <p:cNvPr id="66" name="Google Shape;66;p16"/>
          <p:cNvSpPr txBox="1">
            <a:spLocks noGrp="1"/>
          </p:cNvSpPr>
          <p:nvPr>
            <p:ph type="subTitle" idx="1"/>
          </p:nvPr>
        </p:nvSpPr>
        <p:spPr>
          <a:xfrm>
            <a:off x="170212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7" name="Google Shape;67;p16"/>
          <p:cNvSpPr txBox="1">
            <a:spLocks noGrp="1"/>
          </p:cNvSpPr>
          <p:nvPr>
            <p:ph type="subTitle" idx="2"/>
          </p:nvPr>
        </p:nvSpPr>
        <p:spPr>
          <a:xfrm>
            <a:off x="170212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68" name="Google Shape;68;p16"/>
          <p:cNvSpPr txBox="1">
            <a:spLocks noGrp="1"/>
          </p:cNvSpPr>
          <p:nvPr>
            <p:ph type="subTitle" idx="3"/>
          </p:nvPr>
        </p:nvSpPr>
        <p:spPr>
          <a:xfrm>
            <a:off x="3774900"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69" name="Google Shape;69;p16"/>
          <p:cNvSpPr txBox="1">
            <a:spLocks noGrp="1"/>
          </p:cNvSpPr>
          <p:nvPr>
            <p:ph type="subTitle" idx="4"/>
          </p:nvPr>
        </p:nvSpPr>
        <p:spPr>
          <a:xfrm>
            <a:off x="3774900"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70" name="Google Shape;70;p16"/>
          <p:cNvSpPr txBox="1">
            <a:spLocks noGrp="1"/>
          </p:cNvSpPr>
          <p:nvPr>
            <p:ph type="subTitle" idx="5"/>
          </p:nvPr>
        </p:nvSpPr>
        <p:spPr>
          <a:xfrm>
            <a:off x="5847675" y="2603630"/>
            <a:ext cx="15942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71" name="Google Shape;71;p16"/>
          <p:cNvSpPr txBox="1">
            <a:spLocks noGrp="1"/>
          </p:cNvSpPr>
          <p:nvPr>
            <p:ph type="subTitle" idx="6"/>
          </p:nvPr>
        </p:nvSpPr>
        <p:spPr>
          <a:xfrm>
            <a:off x="5847675" y="2976706"/>
            <a:ext cx="1594200" cy="938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Main point 2">
  <p:cSld name="MAIN_POINT_1">
    <p:bg>
      <p:bgPr>
        <a:blipFill>
          <a:blip r:embed="rId2">
            <a:alphaModFix/>
          </a:blip>
          <a:stretch>
            <a:fillRect/>
          </a:stretch>
        </a:blipFill>
        <a:effectLst/>
      </p:bgPr>
    </p:bg>
    <p:spTree>
      <p:nvGrpSpPr>
        <p:cNvPr id="1" name="Shape 74"/>
        <p:cNvGrpSpPr/>
        <p:nvPr/>
      </p:nvGrpSpPr>
      <p:grpSpPr>
        <a:xfrm>
          <a:off x="0" y="0"/>
          <a:ext cx="0" cy="0"/>
          <a:chOff x="0" y="0"/>
          <a:chExt cx="0" cy="0"/>
        </a:xfrm>
      </p:grpSpPr>
      <p:sp>
        <p:nvSpPr>
          <p:cNvPr id="75" name="Google Shape;75;p18"/>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7200"/>
              <a:buNone/>
              <a:defRPr sz="8000"/>
            </a:lvl1pPr>
            <a:lvl2pPr lvl="1" algn="ctr" rtl="0">
              <a:spcBef>
                <a:spcPts val="0"/>
              </a:spcBef>
              <a:spcAft>
                <a:spcPts val="0"/>
              </a:spcAft>
              <a:buClr>
                <a:schemeClr val="accent1"/>
              </a:buClr>
              <a:buSzPts val="7200"/>
              <a:buNone/>
              <a:defRPr sz="7200">
                <a:solidFill>
                  <a:schemeClr val="accent1"/>
                </a:solidFill>
              </a:defRPr>
            </a:lvl2pPr>
            <a:lvl3pPr lvl="2" algn="ctr" rtl="0">
              <a:spcBef>
                <a:spcPts val="0"/>
              </a:spcBef>
              <a:spcAft>
                <a:spcPts val="0"/>
              </a:spcAft>
              <a:buClr>
                <a:schemeClr val="accent1"/>
              </a:buClr>
              <a:buSzPts val="7200"/>
              <a:buNone/>
              <a:defRPr sz="7200">
                <a:solidFill>
                  <a:schemeClr val="accent1"/>
                </a:solidFill>
              </a:defRPr>
            </a:lvl3pPr>
            <a:lvl4pPr lvl="3" algn="ctr" rtl="0">
              <a:spcBef>
                <a:spcPts val="0"/>
              </a:spcBef>
              <a:spcAft>
                <a:spcPts val="0"/>
              </a:spcAft>
              <a:buClr>
                <a:schemeClr val="accent1"/>
              </a:buClr>
              <a:buSzPts val="7200"/>
              <a:buNone/>
              <a:defRPr sz="7200">
                <a:solidFill>
                  <a:schemeClr val="accent1"/>
                </a:solidFill>
              </a:defRPr>
            </a:lvl4pPr>
            <a:lvl5pPr lvl="4" algn="ctr" rtl="0">
              <a:spcBef>
                <a:spcPts val="0"/>
              </a:spcBef>
              <a:spcAft>
                <a:spcPts val="0"/>
              </a:spcAft>
              <a:buClr>
                <a:schemeClr val="accent1"/>
              </a:buClr>
              <a:buSzPts val="7200"/>
              <a:buNone/>
              <a:defRPr sz="7200">
                <a:solidFill>
                  <a:schemeClr val="accent1"/>
                </a:solidFill>
              </a:defRPr>
            </a:lvl5pPr>
            <a:lvl6pPr lvl="5" algn="ctr" rtl="0">
              <a:spcBef>
                <a:spcPts val="0"/>
              </a:spcBef>
              <a:spcAft>
                <a:spcPts val="0"/>
              </a:spcAft>
              <a:buClr>
                <a:schemeClr val="accent1"/>
              </a:buClr>
              <a:buSzPts val="7200"/>
              <a:buNone/>
              <a:defRPr sz="7200">
                <a:solidFill>
                  <a:schemeClr val="accent1"/>
                </a:solidFill>
              </a:defRPr>
            </a:lvl6pPr>
            <a:lvl7pPr lvl="6" algn="ctr" rtl="0">
              <a:spcBef>
                <a:spcPts val="0"/>
              </a:spcBef>
              <a:spcAft>
                <a:spcPts val="0"/>
              </a:spcAft>
              <a:buClr>
                <a:schemeClr val="accent1"/>
              </a:buClr>
              <a:buSzPts val="7200"/>
              <a:buNone/>
              <a:defRPr sz="7200">
                <a:solidFill>
                  <a:schemeClr val="accent1"/>
                </a:solidFill>
              </a:defRPr>
            </a:lvl7pPr>
            <a:lvl8pPr lvl="7" algn="ctr" rtl="0">
              <a:spcBef>
                <a:spcPts val="0"/>
              </a:spcBef>
              <a:spcAft>
                <a:spcPts val="0"/>
              </a:spcAft>
              <a:buClr>
                <a:schemeClr val="accent1"/>
              </a:buClr>
              <a:buSzPts val="7200"/>
              <a:buNone/>
              <a:defRPr sz="7200">
                <a:solidFill>
                  <a:schemeClr val="accent1"/>
                </a:solidFill>
              </a:defRPr>
            </a:lvl8pPr>
            <a:lvl9pPr lvl="8" algn="ctr" rtl="0">
              <a:spcBef>
                <a:spcPts val="0"/>
              </a:spcBef>
              <a:spcAft>
                <a:spcPts val="0"/>
              </a:spcAft>
              <a:buClr>
                <a:schemeClr val="accent1"/>
              </a:buClr>
              <a:buSzPts val="7200"/>
              <a:buNone/>
              <a:defRPr sz="7200">
                <a:solidFill>
                  <a:schemeClr val="accent1"/>
                </a:solidFill>
              </a:defRPr>
            </a:lvl9pPr>
          </a:lstStyle>
          <a:p>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only 3">
  <p:cSld name="CUSTOM_10">
    <p:bg>
      <p:bgPr>
        <a:blipFill>
          <a:blip r:embed="rId2">
            <a:alphaModFix/>
          </a:blip>
          <a:stretch>
            <a:fillRect/>
          </a:stretch>
        </a:blipFill>
        <a:effectLst/>
      </p:bgPr>
    </p:bg>
    <p:spTree>
      <p:nvGrpSpPr>
        <p:cNvPr id="1" name="Shape 90"/>
        <p:cNvGrpSpPr/>
        <p:nvPr/>
      </p:nvGrpSpPr>
      <p:grpSpPr>
        <a:xfrm>
          <a:off x="0" y="0"/>
          <a:ext cx="0" cy="0"/>
          <a:chOff x="0" y="0"/>
          <a:chExt cx="0" cy="0"/>
        </a:xfrm>
      </p:grpSpPr>
      <p:sp>
        <p:nvSpPr>
          <p:cNvPr id="91" name="Google Shape;91;p20"/>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only 4">
  <p:cSld name="CUSTOM_11">
    <p:bg>
      <p:bgPr>
        <a:blipFill>
          <a:blip r:embed="rId2">
            <a:alphaModFix/>
          </a:blip>
          <a:stretch>
            <a:fillRect/>
          </a:stretch>
        </a:blipFill>
        <a:effectLst/>
      </p:bgPr>
    </p:bg>
    <p:spTree>
      <p:nvGrpSpPr>
        <p:cNvPr id="1" name="Shape 113"/>
        <p:cNvGrpSpPr/>
        <p:nvPr/>
      </p:nvGrpSpPr>
      <p:grpSpPr>
        <a:xfrm>
          <a:off x="0" y="0"/>
          <a:ext cx="0" cy="0"/>
          <a:chOff x="0" y="0"/>
          <a:chExt cx="0" cy="0"/>
        </a:xfrm>
      </p:grpSpPr>
      <p:sp>
        <p:nvSpPr>
          <p:cNvPr id="114" name="Google Shape;114;p24"/>
          <p:cNvSpPr txBox="1">
            <a:spLocks noGrp="1"/>
          </p:cNvSpPr>
          <p:nvPr>
            <p:ph type="title"/>
          </p:nvPr>
        </p:nvSpPr>
        <p:spPr>
          <a:xfrm>
            <a:off x="726225" y="438312"/>
            <a:ext cx="3135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Background 1">
  <p:cSld name="CUSTOM_12">
    <p:bg>
      <p:bgPr>
        <a:blipFill>
          <a:blip r:embed="rId2">
            <a:alphaModFix/>
          </a:blip>
          <a:stretch>
            <a:fillRect/>
          </a:stretch>
        </a:blipFill>
        <a:effectLst/>
      </p:bgPr>
    </p:bg>
    <p:spTree>
      <p:nvGrpSpPr>
        <p:cNvPr id="1" name="Shape 118"/>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Background 2">
  <p:cSld name="CUSTOM_13">
    <p:bg>
      <p:bgPr>
        <a:blipFill>
          <a:blip r:embed="rId2">
            <a:alphaModFix/>
          </a:blip>
          <a:stretch>
            <a:fillRect/>
          </a:stretch>
        </a:blipFill>
        <a:effectLst/>
      </p:bgPr>
    </p:bg>
    <p:spTree>
      <p:nvGrpSpPr>
        <p:cNvPr id="1" name="Shape 119"/>
        <p:cNvGrpSpPr/>
        <p:nvPr/>
      </p:nvGrpSpPr>
      <p:grpSpPr>
        <a:xfrm>
          <a:off x="0" y="0"/>
          <a:ext cx="0" cy="0"/>
          <a:chOff x="0" y="0"/>
          <a:chExt cx="0" cy="0"/>
        </a:xfrm>
      </p:grpSpPr>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Background 3">
  <p:cSld name="CUSTOM_14">
    <p:bg>
      <p:bgPr>
        <a:blipFill>
          <a:blip r:embed="rId2">
            <a:alphaModFix/>
          </a:blip>
          <a:stretch>
            <a:fillRect/>
          </a:stretch>
        </a:blipFill>
        <a:effectLst/>
      </p:bgPr>
    </p:bg>
    <p:spTree>
      <p:nvGrpSpPr>
        <p:cNvPr id="1" name="Shape 120"/>
        <p:cNvGrpSpPr/>
        <p:nvPr/>
      </p:nvGrpSpPr>
      <p:grpSpPr>
        <a:xfrm>
          <a:off x="0" y="0"/>
          <a:ext cx="0" cy="0"/>
          <a:chOff x="0" y="0"/>
          <a:chExt cx="0" cy="0"/>
        </a:xfrm>
      </p:grpSpPr>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Background 4">
  <p:cSld name="CUSTOM_15">
    <p:bg>
      <p:bgPr>
        <a:blipFill>
          <a:blip r:embed="rId2">
            <a:alphaModFix/>
          </a:blip>
          <a:stretch>
            <a:fillRect/>
          </a:stretch>
        </a:blipFill>
        <a:effectLst/>
      </p:bgPr>
    </p:bg>
    <p:spTree>
      <p:nvGrpSpPr>
        <p:cNvPr id="1" name="Shape 121"/>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bg>
      <p:bgPr>
        <a:blipFill>
          <a:blip r:embed="rId2">
            <a:alphaModFix/>
          </a:blip>
          <a:stretch>
            <a:fillRect/>
          </a:stretch>
        </a:blipFill>
        <a:effectLst/>
      </p:bgPr>
    </p:bg>
    <p:spTree>
      <p:nvGrpSpPr>
        <p:cNvPr id="1" name="Shape 14"/>
        <p:cNvGrpSpPr/>
        <p:nvPr/>
      </p:nvGrpSpPr>
      <p:grpSpPr>
        <a:xfrm>
          <a:off x="0" y="0"/>
          <a:ext cx="0" cy="0"/>
          <a:chOff x="0" y="0"/>
          <a:chExt cx="0" cy="0"/>
        </a:xfrm>
      </p:grpSpPr>
      <p:sp>
        <p:nvSpPr>
          <p:cNvPr id="15" name="Google Shape;15;p4"/>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6" name="Google Shape;16;p4"/>
          <p:cNvSpPr txBox="1">
            <a:spLocks noGrp="1"/>
          </p:cNvSpPr>
          <p:nvPr>
            <p:ph type="subTitle" idx="1"/>
          </p:nvPr>
        </p:nvSpPr>
        <p:spPr>
          <a:xfrm>
            <a:off x="4864000" y="2089275"/>
            <a:ext cx="2802600" cy="16647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blipFill>
          <a:blip r:embed="rId2">
            <a:alphaModFix/>
          </a:blip>
          <a:stretch>
            <a:fillRect/>
          </a:stretch>
        </a:blipFill>
        <a:effectLst/>
      </p:bgPr>
    </p:bg>
    <p:spTree>
      <p:nvGrpSpPr>
        <p:cNvPr id="1" name="Shape 17"/>
        <p:cNvGrpSpPr/>
        <p:nvPr/>
      </p:nvGrpSpPr>
      <p:grpSpPr>
        <a:xfrm>
          <a:off x="0" y="0"/>
          <a:ext cx="0" cy="0"/>
          <a:chOff x="0" y="0"/>
          <a:chExt cx="0" cy="0"/>
        </a:xfrm>
      </p:grpSpPr>
      <p:sp>
        <p:nvSpPr>
          <p:cNvPr id="18" name="Google Shape;18;p5"/>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19" name="Google Shape;19;p5"/>
          <p:cNvSpPr txBox="1">
            <a:spLocks noGrp="1"/>
          </p:cNvSpPr>
          <p:nvPr>
            <p:ph type="subTitle" idx="1"/>
          </p:nvPr>
        </p:nvSpPr>
        <p:spPr>
          <a:xfrm>
            <a:off x="1974381" y="2828175"/>
            <a:ext cx="23484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0" name="Google Shape;20;p5"/>
          <p:cNvSpPr txBox="1">
            <a:spLocks noGrp="1"/>
          </p:cNvSpPr>
          <p:nvPr>
            <p:ph type="subTitle" idx="2"/>
          </p:nvPr>
        </p:nvSpPr>
        <p:spPr>
          <a:xfrm>
            <a:off x="1974381" y="3182126"/>
            <a:ext cx="23484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
        <p:nvSpPr>
          <p:cNvPr id="21" name="Google Shape;21;p5"/>
          <p:cNvSpPr txBox="1">
            <a:spLocks noGrp="1"/>
          </p:cNvSpPr>
          <p:nvPr>
            <p:ph type="subTitle" idx="3"/>
          </p:nvPr>
        </p:nvSpPr>
        <p:spPr>
          <a:xfrm>
            <a:off x="4823619" y="2828175"/>
            <a:ext cx="2346000" cy="3969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sz="1800" b="1">
                <a:solidFill>
                  <a:schemeClr val="accent1"/>
                </a:solidFill>
              </a:defRPr>
            </a:lvl1pPr>
            <a:lvl2pPr lvl="1" algn="ctr" rtl="0">
              <a:spcBef>
                <a:spcPts val="1600"/>
              </a:spcBef>
              <a:spcAft>
                <a:spcPts val="0"/>
              </a:spcAft>
              <a:buNone/>
              <a:defRPr sz="1800">
                <a:solidFill>
                  <a:schemeClr val="accent1"/>
                </a:solidFill>
              </a:defRPr>
            </a:lvl2pPr>
            <a:lvl3pPr lvl="2" algn="ctr" rtl="0">
              <a:spcBef>
                <a:spcPts val="1600"/>
              </a:spcBef>
              <a:spcAft>
                <a:spcPts val="0"/>
              </a:spcAft>
              <a:buNone/>
              <a:defRPr sz="1800">
                <a:solidFill>
                  <a:schemeClr val="accent1"/>
                </a:solidFill>
              </a:defRPr>
            </a:lvl3pPr>
            <a:lvl4pPr lvl="3" algn="ctr" rtl="0">
              <a:spcBef>
                <a:spcPts val="1600"/>
              </a:spcBef>
              <a:spcAft>
                <a:spcPts val="0"/>
              </a:spcAft>
              <a:buNone/>
              <a:defRPr sz="1800">
                <a:solidFill>
                  <a:schemeClr val="accent1"/>
                </a:solidFill>
              </a:defRPr>
            </a:lvl4pPr>
            <a:lvl5pPr lvl="4" algn="ctr" rtl="0">
              <a:spcBef>
                <a:spcPts val="1600"/>
              </a:spcBef>
              <a:spcAft>
                <a:spcPts val="0"/>
              </a:spcAft>
              <a:buNone/>
              <a:defRPr sz="1800">
                <a:solidFill>
                  <a:schemeClr val="accent1"/>
                </a:solidFill>
              </a:defRPr>
            </a:lvl5pPr>
            <a:lvl6pPr lvl="5" algn="ctr" rtl="0">
              <a:spcBef>
                <a:spcPts val="1600"/>
              </a:spcBef>
              <a:spcAft>
                <a:spcPts val="0"/>
              </a:spcAft>
              <a:buNone/>
              <a:defRPr sz="1800">
                <a:solidFill>
                  <a:schemeClr val="accent1"/>
                </a:solidFill>
              </a:defRPr>
            </a:lvl6pPr>
            <a:lvl7pPr lvl="6" algn="ctr" rtl="0">
              <a:spcBef>
                <a:spcPts val="1600"/>
              </a:spcBef>
              <a:spcAft>
                <a:spcPts val="0"/>
              </a:spcAft>
              <a:buNone/>
              <a:defRPr sz="1800">
                <a:solidFill>
                  <a:schemeClr val="accent1"/>
                </a:solidFill>
              </a:defRPr>
            </a:lvl7pPr>
            <a:lvl8pPr lvl="7" algn="ctr" rtl="0">
              <a:spcBef>
                <a:spcPts val="1600"/>
              </a:spcBef>
              <a:spcAft>
                <a:spcPts val="0"/>
              </a:spcAft>
              <a:buNone/>
              <a:defRPr sz="1800">
                <a:solidFill>
                  <a:schemeClr val="accent1"/>
                </a:solidFill>
              </a:defRPr>
            </a:lvl8pPr>
            <a:lvl9pPr lvl="8" algn="ctr" rtl="0">
              <a:spcBef>
                <a:spcPts val="1600"/>
              </a:spcBef>
              <a:spcAft>
                <a:spcPts val="1600"/>
              </a:spcAft>
              <a:buNone/>
              <a:defRPr sz="1800">
                <a:solidFill>
                  <a:schemeClr val="accent1"/>
                </a:solidFill>
              </a:defRPr>
            </a:lvl9pPr>
          </a:lstStyle>
          <a:p>
            <a:endParaRPr/>
          </a:p>
        </p:txBody>
      </p:sp>
      <p:sp>
        <p:nvSpPr>
          <p:cNvPr id="22" name="Google Shape;22;p5"/>
          <p:cNvSpPr txBox="1">
            <a:spLocks noGrp="1"/>
          </p:cNvSpPr>
          <p:nvPr>
            <p:ph type="subTitle" idx="4"/>
          </p:nvPr>
        </p:nvSpPr>
        <p:spPr>
          <a:xfrm>
            <a:off x="4823619" y="3182126"/>
            <a:ext cx="2346000" cy="10074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blipFill>
          <a:blip r:embed="rId2">
            <a:alphaModFix/>
          </a:blip>
          <a:stretch>
            <a:fillRect/>
          </a:stretch>
        </a:blipFill>
        <a:effectLst/>
      </p:bgPr>
    </p:bg>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726225" y="438312"/>
            <a:ext cx="23451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blipFill>
          <a:blip r:embed="rId2">
            <a:alphaModFix/>
          </a:blip>
          <a:stretch>
            <a:fillRect/>
          </a:stretch>
        </a:blipFill>
        <a:effectLst/>
      </p:bgPr>
    </p:bg>
    <p:spTree>
      <p:nvGrpSpPr>
        <p:cNvPr id="1" name="Shape 25"/>
        <p:cNvGrpSpPr/>
        <p:nvPr/>
      </p:nvGrpSpPr>
      <p:grpSpPr>
        <a:xfrm>
          <a:off x="0" y="0"/>
          <a:ext cx="0" cy="0"/>
          <a:chOff x="0" y="0"/>
          <a:chExt cx="0" cy="0"/>
        </a:xfrm>
      </p:grpSpPr>
      <p:sp>
        <p:nvSpPr>
          <p:cNvPr id="26" name="Google Shape;26;p7"/>
          <p:cNvSpPr txBox="1">
            <a:spLocks noGrp="1"/>
          </p:cNvSpPr>
          <p:nvPr>
            <p:ph type="title"/>
          </p:nvPr>
        </p:nvSpPr>
        <p:spPr>
          <a:xfrm>
            <a:off x="726225" y="438312"/>
            <a:ext cx="2410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27" name="Google Shape;27;p7"/>
          <p:cNvSpPr txBox="1">
            <a:spLocks noGrp="1"/>
          </p:cNvSpPr>
          <p:nvPr>
            <p:ph type="subTitle" idx="1"/>
          </p:nvPr>
        </p:nvSpPr>
        <p:spPr>
          <a:xfrm>
            <a:off x="816731" y="2089950"/>
            <a:ext cx="2808900" cy="14694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1600"/>
              </a:spcBef>
              <a:spcAft>
                <a:spcPts val="0"/>
              </a:spcAft>
              <a:buNone/>
              <a:defRPr/>
            </a:lvl2pPr>
            <a:lvl3pPr lvl="2" rtl="0">
              <a:spcBef>
                <a:spcPts val="1600"/>
              </a:spcBef>
              <a:spcAft>
                <a:spcPts val="0"/>
              </a:spcAft>
              <a:buNone/>
              <a:defRPr/>
            </a:lvl3pPr>
            <a:lvl4pPr lvl="3" rtl="0">
              <a:spcBef>
                <a:spcPts val="1600"/>
              </a:spcBef>
              <a:spcAft>
                <a:spcPts val="0"/>
              </a:spcAft>
              <a:buNone/>
              <a:defRPr/>
            </a:lvl4pPr>
            <a:lvl5pPr lvl="4" rtl="0">
              <a:spcBef>
                <a:spcPts val="1600"/>
              </a:spcBef>
              <a:spcAft>
                <a:spcPts val="0"/>
              </a:spcAft>
              <a:buNone/>
              <a:defRPr/>
            </a:lvl5pPr>
            <a:lvl6pPr lvl="5" rtl="0">
              <a:spcBef>
                <a:spcPts val="1600"/>
              </a:spcBef>
              <a:spcAft>
                <a:spcPts val="0"/>
              </a:spcAft>
              <a:buNone/>
              <a:defRPr/>
            </a:lvl6pPr>
            <a:lvl7pPr lvl="6" rtl="0">
              <a:spcBef>
                <a:spcPts val="1600"/>
              </a:spcBef>
              <a:spcAft>
                <a:spcPts val="0"/>
              </a:spcAft>
              <a:buNone/>
              <a:defRPr/>
            </a:lvl7pPr>
            <a:lvl8pPr lvl="7" rtl="0">
              <a:spcBef>
                <a:spcPts val="1600"/>
              </a:spcBef>
              <a:spcAft>
                <a:spcPts val="0"/>
              </a:spcAft>
              <a:buNone/>
              <a:defRPr/>
            </a:lvl8pPr>
            <a:lvl9pPr lvl="8" rtl="0">
              <a:spcBef>
                <a:spcPts val="1600"/>
              </a:spcBef>
              <a:spcAft>
                <a:spcPts val="1600"/>
              </a:spcAft>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bg>
      <p:bgPr>
        <a:blipFill>
          <a:blip r:embed="rId2">
            <a:alphaModFix/>
          </a:blip>
          <a:stretch>
            <a:fillRect/>
          </a:stretch>
        </a:blipFill>
        <a:effectLst/>
      </p:bgPr>
    </p:bg>
    <p:spTree>
      <p:nvGrpSpPr>
        <p:cNvPr id="1" name="Shape 28"/>
        <p:cNvGrpSpPr/>
        <p:nvPr/>
      </p:nvGrpSpPr>
      <p:grpSpPr>
        <a:xfrm>
          <a:off x="0" y="0"/>
          <a:ext cx="0" cy="0"/>
          <a:chOff x="0" y="0"/>
          <a:chExt cx="0" cy="0"/>
        </a:xfrm>
      </p:grpSpPr>
      <p:sp>
        <p:nvSpPr>
          <p:cNvPr id="29" name="Google Shape;29;p8"/>
          <p:cNvSpPr txBox="1">
            <a:spLocks noGrp="1"/>
          </p:cNvSpPr>
          <p:nvPr>
            <p:ph type="title"/>
          </p:nvPr>
        </p:nvSpPr>
        <p:spPr>
          <a:xfrm>
            <a:off x="1806600" y="1467250"/>
            <a:ext cx="5530800" cy="1802700"/>
          </a:xfrm>
          <a:prstGeom prst="rect">
            <a:avLst/>
          </a:prstGeom>
        </p:spPr>
        <p:txBody>
          <a:bodyPr spcFirstLastPara="1" wrap="square" lIns="91425" tIns="91425" rIns="91425" bIns="91425" anchor="ctr" anchorCtr="0">
            <a:noAutofit/>
          </a:bodyPr>
          <a:lstStyle>
            <a:lvl1pPr lvl="0" algn="ctr">
              <a:spcBef>
                <a:spcPts val="0"/>
              </a:spcBef>
              <a:spcAft>
                <a:spcPts val="0"/>
              </a:spcAft>
              <a:buSzPts val="9600"/>
              <a:buNone/>
              <a:defRPr sz="115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30" name="Google Shape;30;p8"/>
          <p:cNvSpPr txBox="1">
            <a:spLocks noGrp="1"/>
          </p:cNvSpPr>
          <p:nvPr>
            <p:ph type="subTitle" idx="1"/>
          </p:nvPr>
        </p:nvSpPr>
        <p:spPr>
          <a:xfrm>
            <a:off x="2294125" y="3008875"/>
            <a:ext cx="4555800" cy="742500"/>
          </a:xfrm>
          <a:prstGeom prst="rect">
            <a:avLst/>
          </a:prstGeom>
        </p:spPr>
        <p:txBody>
          <a:bodyPr spcFirstLastPara="1" wrap="square" lIns="91425" tIns="91425" rIns="91425" bIns="91425" anchor="t" anchorCtr="0">
            <a:noAutofit/>
          </a:bodyPr>
          <a:lstStyle>
            <a:lvl1pPr lvl="0" algn="ctr" rtl="0">
              <a:spcBef>
                <a:spcPts val="0"/>
              </a:spcBef>
              <a:spcAft>
                <a:spcPts val="0"/>
              </a:spcAft>
              <a:buNone/>
              <a:defRPr/>
            </a:lvl1pPr>
            <a:lvl2pPr lvl="1" algn="ctr" rtl="0">
              <a:spcBef>
                <a:spcPts val="1600"/>
              </a:spcBef>
              <a:spcAft>
                <a:spcPts val="0"/>
              </a:spcAft>
              <a:buNone/>
              <a:defRPr/>
            </a:lvl2pPr>
            <a:lvl3pPr lvl="2" algn="ctr" rtl="0">
              <a:spcBef>
                <a:spcPts val="1600"/>
              </a:spcBef>
              <a:spcAft>
                <a:spcPts val="0"/>
              </a:spcAft>
              <a:buNone/>
              <a:defRPr/>
            </a:lvl3pPr>
            <a:lvl4pPr lvl="3" algn="ctr" rtl="0">
              <a:spcBef>
                <a:spcPts val="1600"/>
              </a:spcBef>
              <a:spcAft>
                <a:spcPts val="0"/>
              </a:spcAft>
              <a:buNone/>
              <a:defRPr/>
            </a:lvl4pPr>
            <a:lvl5pPr lvl="4" algn="ctr" rtl="0">
              <a:spcBef>
                <a:spcPts val="1600"/>
              </a:spcBef>
              <a:spcAft>
                <a:spcPts val="0"/>
              </a:spcAft>
              <a:buNone/>
              <a:defRPr/>
            </a:lvl5pPr>
            <a:lvl6pPr lvl="5" algn="ctr" rtl="0">
              <a:spcBef>
                <a:spcPts val="1600"/>
              </a:spcBef>
              <a:spcAft>
                <a:spcPts val="0"/>
              </a:spcAft>
              <a:buNone/>
              <a:defRPr/>
            </a:lvl6pPr>
            <a:lvl7pPr lvl="6" algn="ctr" rtl="0">
              <a:spcBef>
                <a:spcPts val="1600"/>
              </a:spcBef>
              <a:spcAft>
                <a:spcPts val="0"/>
              </a:spcAft>
              <a:buNone/>
              <a:defRPr/>
            </a:lvl7pPr>
            <a:lvl8pPr lvl="7" algn="ctr" rtl="0">
              <a:spcBef>
                <a:spcPts val="1600"/>
              </a:spcBef>
              <a:spcAft>
                <a:spcPts val="0"/>
              </a:spcAft>
              <a:buNone/>
              <a:defRPr/>
            </a:lvl8pPr>
            <a:lvl9pPr lvl="8" algn="ctr" rtl="0">
              <a:spcBef>
                <a:spcPts val="1600"/>
              </a:spcBef>
              <a:spcAft>
                <a:spcPts val="1600"/>
              </a:spcAft>
              <a:buNone/>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blipFill>
          <a:blip r:embed="rId2">
            <a:alphaModFix/>
          </a:blip>
          <a:stretch>
            <a:fillRect/>
          </a:stretch>
        </a:blipFill>
        <a:effectLst/>
      </p:bgPr>
    </p:bg>
    <p:spTree>
      <p:nvGrpSpPr>
        <p:cNvPr id="1" name="Shape 31"/>
        <p:cNvGrpSpPr/>
        <p:nvPr/>
      </p:nvGrpSpPr>
      <p:grpSpPr>
        <a:xfrm>
          <a:off x="0" y="0"/>
          <a:ext cx="0" cy="0"/>
          <a:chOff x="0" y="0"/>
          <a:chExt cx="0" cy="0"/>
        </a:xfrm>
      </p:grpSpPr>
      <p:sp>
        <p:nvSpPr>
          <p:cNvPr id="32" name="Google Shape;32;p9"/>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33" name="Google Shape;33;p9"/>
          <p:cNvSpPr txBox="1">
            <a:spLocks noGrp="1"/>
          </p:cNvSpPr>
          <p:nvPr>
            <p:ph type="subTitle" idx="1"/>
          </p:nvPr>
        </p:nvSpPr>
        <p:spPr>
          <a:xfrm>
            <a:off x="4231725" y="2018350"/>
            <a:ext cx="3837000" cy="1663500"/>
          </a:xfrm>
          <a:prstGeom prst="rect">
            <a:avLst/>
          </a:prstGeom>
        </p:spPr>
        <p:txBody>
          <a:bodyPr spcFirstLastPara="1" wrap="square" lIns="91425" tIns="91425" rIns="91425" bIns="91425" anchor="t" anchorCtr="0">
            <a:noAutofit/>
          </a:bodyPr>
          <a:lstStyle>
            <a:lvl1pPr lvl="0" rtl="0">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body 2">
  <p:cSld name="TITLE_AND_BODY_1">
    <p:bg>
      <p:bgPr>
        <a:blipFill>
          <a:blip r:embed="rId2">
            <a:alphaModFix/>
          </a:blip>
          <a:stretch>
            <a:fillRect/>
          </a:stretch>
        </a:blipFill>
        <a:effectLst/>
      </p:bgPr>
    </p:bg>
    <p:spTree>
      <p:nvGrpSpPr>
        <p:cNvPr id="1" name="Shape 41"/>
        <p:cNvGrpSpPr/>
        <p:nvPr/>
      </p:nvGrpSpPr>
      <p:grpSpPr>
        <a:xfrm>
          <a:off x="0" y="0"/>
          <a:ext cx="0" cy="0"/>
          <a:chOff x="0" y="0"/>
          <a:chExt cx="0" cy="0"/>
        </a:xfrm>
      </p:grpSpPr>
      <p:sp>
        <p:nvSpPr>
          <p:cNvPr id="42" name="Google Shape;42;p1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43" name="Google Shape;43;p13"/>
          <p:cNvSpPr txBox="1">
            <a:spLocks noGrp="1"/>
          </p:cNvSpPr>
          <p:nvPr>
            <p:ph type="body" idx="1"/>
          </p:nvPr>
        </p:nvSpPr>
        <p:spPr>
          <a:xfrm>
            <a:off x="762400" y="1043483"/>
            <a:ext cx="7619100" cy="36819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SzPts val="1200"/>
              <a:buFont typeface="Livvic"/>
              <a:buAutoNum type="arabicPeriod"/>
              <a:defRPr sz="1200"/>
            </a:lvl1pPr>
            <a:lvl2pPr marL="914400" lvl="1" indent="-304800" rtl="0">
              <a:spcBef>
                <a:spcPts val="1600"/>
              </a:spcBef>
              <a:spcAft>
                <a:spcPts val="0"/>
              </a:spcAft>
              <a:buSzPts val="1200"/>
              <a:buFont typeface="Roboto Condensed Light"/>
              <a:buAutoNum type="alphaLcPeriod"/>
              <a:defRPr sz="1200"/>
            </a:lvl2pPr>
            <a:lvl3pPr marL="1371600" lvl="2" indent="-304800" rtl="0">
              <a:spcBef>
                <a:spcPts val="1600"/>
              </a:spcBef>
              <a:spcAft>
                <a:spcPts val="0"/>
              </a:spcAft>
              <a:buSzPts val="1200"/>
              <a:buFont typeface="Roboto Condensed Light"/>
              <a:buAutoNum type="romanLcPeriod"/>
              <a:defRPr sz="1200"/>
            </a:lvl3pPr>
            <a:lvl4pPr marL="1828800" lvl="3" indent="-304800" rtl="0">
              <a:spcBef>
                <a:spcPts val="1600"/>
              </a:spcBef>
              <a:spcAft>
                <a:spcPts val="0"/>
              </a:spcAft>
              <a:buSzPts val="1200"/>
              <a:buFont typeface="Roboto Condensed Light"/>
              <a:buAutoNum type="arabicPeriod"/>
              <a:defRPr sz="1200"/>
            </a:lvl4pPr>
            <a:lvl5pPr marL="2286000" lvl="4" indent="-304800" rtl="0">
              <a:spcBef>
                <a:spcPts val="1600"/>
              </a:spcBef>
              <a:spcAft>
                <a:spcPts val="0"/>
              </a:spcAft>
              <a:buSzPts val="1200"/>
              <a:buFont typeface="Roboto Condensed Light"/>
              <a:buAutoNum type="alphaLcPeriod"/>
              <a:defRPr sz="1200"/>
            </a:lvl5pPr>
            <a:lvl6pPr marL="2743200" lvl="5" indent="-304800" rtl="0">
              <a:spcBef>
                <a:spcPts val="1600"/>
              </a:spcBef>
              <a:spcAft>
                <a:spcPts val="0"/>
              </a:spcAft>
              <a:buSzPts val="1200"/>
              <a:buFont typeface="Roboto Condensed Light"/>
              <a:buAutoNum type="romanLcPeriod"/>
              <a:defRPr sz="1200"/>
            </a:lvl6pPr>
            <a:lvl7pPr marL="3200400" lvl="6" indent="-304800" rtl="0">
              <a:spcBef>
                <a:spcPts val="1600"/>
              </a:spcBef>
              <a:spcAft>
                <a:spcPts val="0"/>
              </a:spcAft>
              <a:buSzPts val="1200"/>
              <a:buFont typeface="Roboto Condensed Light"/>
              <a:buAutoNum type="arabicPeriod"/>
              <a:defRPr sz="1200"/>
            </a:lvl7pPr>
            <a:lvl8pPr marL="3657600" lvl="7" indent="-304800" rtl="0">
              <a:spcBef>
                <a:spcPts val="1600"/>
              </a:spcBef>
              <a:spcAft>
                <a:spcPts val="0"/>
              </a:spcAft>
              <a:buSzPts val="1200"/>
              <a:buFont typeface="Roboto Condensed Light"/>
              <a:buAutoNum type="alphaLcPeriod"/>
              <a:defRPr sz="1200"/>
            </a:lvl8pPr>
            <a:lvl9pPr marL="4114800" lvl="8" indent="-304800" rtl="0">
              <a:spcBef>
                <a:spcPts val="1600"/>
              </a:spcBef>
              <a:spcAft>
                <a:spcPts val="1600"/>
              </a:spcAft>
              <a:buSzPts val="1200"/>
              <a:buFont typeface="Roboto Condensed Light"/>
              <a:buAutoNum type="romanLcPeriod"/>
              <a:defRPr sz="12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26225" y="438312"/>
            <a:ext cx="77322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1pPr>
            <a:lvl2pPr lvl="1">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2pPr>
            <a:lvl3pPr lvl="2">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3pPr>
            <a:lvl4pPr lvl="3">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4pPr>
            <a:lvl5pPr lvl="4">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5pPr>
            <a:lvl6pPr lvl="5">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6pPr>
            <a:lvl7pPr lvl="6">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7pPr>
            <a:lvl8pPr lvl="7">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8pPr>
            <a:lvl9pPr lvl="8">
              <a:spcBef>
                <a:spcPts val="0"/>
              </a:spcBef>
              <a:spcAft>
                <a:spcPts val="0"/>
              </a:spcAft>
              <a:buClr>
                <a:schemeClr val="lt2"/>
              </a:buClr>
              <a:buSzPts val="2800"/>
              <a:buFont typeface="Pacifico"/>
              <a:buNone/>
              <a:defRPr sz="2800">
                <a:solidFill>
                  <a:schemeClr val="lt2"/>
                </a:solidFill>
                <a:latin typeface="Pacifico"/>
                <a:ea typeface="Pacifico"/>
                <a:cs typeface="Pacifico"/>
                <a:sym typeface="Pacific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30200">
              <a:lnSpc>
                <a:spcPct val="100000"/>
              </a:lnSpc>
              <a:spcBef>
                <a:spcPts val="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1pPr>
            <a:lvl2pPr marL="914400" lvl="1"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2pPr>
            <a:lvl3pPr marL="1371600" lvl="2"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3pPr>
            <a:lvl4pPr marL="1828800" lvl="3"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4pPr>
            <a:lvl5pPr marL="2286000" lvl="4"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5pPr>
            <a:lvl6pPr marL="2743200" lvl="5"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6pPr>
            <a:lvl7pPr marL="3200400" lvl="6"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7pPr>
            <a:lvl8pPr marL="3657600" lvl="7" indent="-330200">
              <a:lnSpc>
                <a:spcPct val="100000"/>
              </a:lnSpc>
              <a:spcBef>
                <a:spcPts val="1600"/>
              </a:spcBef>
              <a:spcAft>
                <a:spcPts val="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8pPr>
            <a:lvl9pPr marL="4114800" lvl="8" indent="-330200">
              <a:lnSpc>
                <a:spcPct val="100000"/>
              </a:lnSpc>
              <a:spcBef>
                <a:spcPts val="1600"/>
              </a:spcBef>
              <a:spcAft>
                <a:spcPts val="1600"/>
              </a:spcAft>
              <a:buClr>
                <a:srgbClr val="434343"/>
              </a:buClr>
              <a:buSzPts val="1600"/>
              <a:buFont typeface="Quicksand Light"/>
              <a:buChar char="■"/>
              <a:defRPr sz="1600">
                <a:solidFill>
                  <a:srgbClr val="434343"/>
                </a:solidFill>
                <a:latin typeface="Quicksand Light"/>
                <a:ea typeface="Quicksand Light"/>
                <a:cs typeface="Quicksand Light"/>
                <a:sym typeface="Quicksan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2" r:id="rId4"/>
    <p:sldLayoutId id="2147483653" r:id="rId5"/>
    <p:sldLayoutId id="2147483654" r:id="rId6"/>
    <p:sldLayoutId id="2147483655" r:id="rId7"/>
    <p:sldLayoutId id="2147483658" r:id="rId8"/>
    <p:sldLayoutId id="2147483659" r:id="rId9"/>
    <p:sldLayoutId id="2147483661" r:id="rId10"/>
    <p:sldLayoutId id="2147483662" r:id="rId11"/>
    <p:sldLayoutId id="2147483664" r:id="rId12"/>
    <p:sldLayoutId id="2147483666" r:id="rId13"/>
    <p:sldLayoutId id="2147483670" r:id="rId14"/>
    <p:sldLayoutId id="2147483672" r:id="rId15"/>
    <p:sldLayoutId id="2147483673" r:id="rId16"/>
    <p:sldLayoutId id="2147483674" r:id="rId17"/>
    <p:sldLayoutId id="2147483675" r:id="rId18"/>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9.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26.png"/><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15.png"/><Relationship Id="rId2" Type="http://schemas.openxmlformats.org/officeDocument/2006/relationships/notesSlide" Target="../notesSlides/notesSlide17.xml"/><Relationship Id="rId1" Type="http://schemas.openxmlformats.org/officeDocument/2006/relationships/slideLayout" Target="../slideLayouts/slideLayout1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1.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13.xml"/><Relationship Id="rId5" Type="http://schemas.openxmlformats.org/officeDocument/2006/relationships/image" Target="../media/image33.png"/><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2.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3.xml"/><Relationship Id="rId1" Type="http://schemas.openxmlformats.org/officeDocument/2006/relationships/slideLayout" Target="../slideLayouts/slideLayout5.xml"/><Relationship Id="rId5" Type="http://schemas.openxmlformats.org/officeDocument/2006/relationships/image" Target="../media/image23.png"/><Relationship Id="rId4" Type="http://schemas.openxmlformats.org/officeDocument/2006/relationships/image" Target="../media/image22.png"/></Relationships>
</file>

<file path=ppt/slides/_rels/slide2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4.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9.xml"/><Relationship Id="rId4" Type="http://schemas.openxmlformats.org/officeDocument/2006/relationships/image" Target="../media/image34.png"/></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5.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23.png"/><Relationship Id="rId4" Type="http://schemas.openxmlformats.org/officeDocument/2006/relationships/image" Target="../media/image22.pn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5.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4.xml"/><Relationship Id="rId6" Type="http://schemas.openxmlformats.org/officeDocument/2006/relationships/image" Target="../media/image29.png"/><Relationship Id="rId5" Type="http://schemas.openxmlformats.org/officeDocument/2006/relationships/image" Target="../media/image27.png"/><Relationship Id="rId4" Type="http://schemas.openxmlformats.org/officeDocument/2006/relationships/image" Target="../media/image36.png"/></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6.png"/><Relationship Id="rId4" Type="http://schemas.openxmlformats.org/officeDocument/2006/relationships/oleObject" Target="../embeddings/oleObject1.bin"/></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14.xml"/><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hyperlink" Target="https://www.freepik.com/free-photo/cheerful-colleagues-laughing-office_4975546.htm?utm_source=slidesgo_template&amp;utm_medium=referral-link&amp;utm_campaign=sg_resources&amp;utm_content=freepik" TargetMode="External"/><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29"/>
        <p:cNvGrpSpPr/>
        <p:nvPr/>
      </p:nvGrpSpPr>
      <p:grpSpPr>
        <a:xfrm>
          <a:off x="0" y="0"/>
          <a:ext cx="0" cy="0"/>
          <a:chOff x="0" y="0"/>
          <a:chExt cx="0" cy="0"/>
        </a:xfrm>
      </p:grpSpPr>
      <p:sp>
        <p:nvSpPr>
          <p:cNvPr id="130" name="Google Shape;130;p32"/>
          <p:cNvSpPr txBox="1">
            <a:spLocks noGrp="1"/>
          </p:cNvSpPr>
          <p:nvPr>
            <p:ph type="ctrTitle"/>
          </p:nvPr>
        </p:nvSpPr>
        <p:spPr>
          <a:xfrm>
            <a:off x="1025986" y="1465860"/>
            <a:ext cx="6856500" cy="1454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6000">
                <a:solidFill>
                  <a:srgbClr val="6AA84F"/>
                </a:solidFill>
              </a:rPr>
              <a:t>Tối ưu hóa truy  vấn</a:t>
            </a:r>
            <a:endParaRPr sz="6000">
              <a:solidFill>
                <a:srgbClr val="6AA84F"/>
              </a:solidFill>
            </a:endParaRPr>
          </a:p>
        </p:txBody>
      </p:sp>
      <p:sp>
        <p:nvSpPr>
          <p:cNvPr id="131" name="Google Shape;131;p32"/>
          <p:cNvSpPr txBox="1">
            <a:spLocks noGrp="1"/>
          </p:cNvSpPr>
          <p:nvPr>
            <p:ph type="subTitle" idx="1"/>
          </p:nvPr>
        </p:nvSpPr>
        <p:spPr>
          <a:xfrm>
            <a:off x="2224204" y="2920560"/>
            <a:ext cx="6856800" cy="489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Giảng viên hướng dẫn: Phan Thị Hà</a:t>
            </a:r>
          </a:p>
          <a:p>
            <a:pPr marL="0" lvl="0" indent="0" algn="l" rtl="0">
              <a:spcBef>
                <a:spcPts val="0"/>
              </a:spcBef>
              <a:spcAft>
                <a:spcPts val="0"/>
              </a:spcAft>
              <a:buNone/>
            </a:pPr>
            <a:r>
              <a:rPr lang="en-US"/>
              <a:t>Nhóm: 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sp>
        <p:nvSpPr>
          <p:cNvPr id="866" name="Google Shape;866;p63"/>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1.4 Các phương pháp xử lý truy vấn cơ bản</a:t>
            </a:r>
            <a:endParaRPr/>
          </a:p>
        </p:txBody>
      </p:sp>
      <p:grpSp>
        <p:nvGrpSpPr>
          <p:cNvPr id="20" name="Google Shape;844;p62">
            <a:extLst>
              <a:ext uri="{FF2B5EF4-FFF2-40B4-BE49-F238E27FC236}">
                <a16:creationId xmlns:a16="http://schemas.microsoft.com/office/drawing/2014/main" id="{31CEA096-40E0-41D4-862C-BCA953F11346}"/>
              </a:ext>
            </a:extLst>
          </p:cNvPr>
          <p:cNvGrpSpPr/>
          <p:nvPr/>
        </p:nvGrpSpPr>
        <p:grpSpPr>
          <a:xfrm rot="4499817">
            <a:off x="5352979" y="2292168"/>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4" name="Google Shape;148;p34">
            <a:extLst>
              <a:ext uri="{FF2B5EF4-FFF2-40B4-BE49-F238E27FC236}">
                <a16:creationId xmlns:a16="http://schemas.microsoft.com/office/drawing/2014/main" id="{6C131911-6237-4A29-89A9-D854F2913D36}"/>
              </a:ext>
            </a:extLst>
          </p:cNvPr>
          <p:cNvSpPr txBox="1">
            <a:spLocks/>
          </p:cNvSpPr>
          <p:nvPr/>
        </p:nvSpPr>
        <p:spPr>
          <a:xfrm>
            <a:off x="1118037" y="1276709"/>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b="1">
                <a:solidFill>
                  <a:srgbClr val="6AA84F"/>
                </a:solidFill>
              </a:rPr>
              <a:t>b, Phương pháp ước lượng chi phí</a:t>
            </a:r>
          </a:p>
        </p:txBody>
      </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1408644" y="1938976"/>
            <a:ext cx="4974620" cy="632774"/>
          </a:xfrm>
          <a:prstGeom prst="rect">
            <a:avLst/>
          </a:prstGeom>
        </p:spPr>
        <p:txBody>
          <a:bodyPr spcFirstLastPara="1" wrap="square" lIns="91425" tIns="91425" rIns="91425" bIns="91425" anchor="t" anchorCtr="0">
            <a:noAutofit/>
          </a:bodyPr>
          <a:lstStyle/>
          <a:p>
            <a:pPr>
              <a:buClr>
                <a:schemeClr val="lt2"/>
              </a:buClr>
              <a:buFont typeface="Quicksand Light"/>
              <a:buChar char="●"/>
            </a:pPr>
            <a:r>
              <a:rPr lang="en-US">
                <a:uFill>
                  <a:noFill/>
                </a:uFill>
                <a:latin typeface="Quicksand Light" panose="020B0604020202020204" charset="0"/>
              </a:rPr>
              <a:t>Xác </a:t>
            </a:r>
            <a:r>
              <a:rPr lang="en-US">
                <a:effectLst/>
                <a:latin typeface="Quicksand Light" panose="020B0604020202020204" charset="0"/>
                <a:ea typeface="Calibri" panose="020F0502020204030204" pitchFamily="34" charset="0"/>
                <a:cs typeface="Calibri" panose="020F0502020204030204" pitchFamily="34" charset="0"/>
              </a:rPr>
              <a:t>định kích thước dữ liệu, thời gian thực hiện mỗi phép toán trong câu truy vấn.</a:t>
            </a:r>
            <a:endParaRPr lang="en-US">
              <a:latin typeface="Quicksand Light" panose="020B0604020202020204" charset="0"/>
              <a:ea typeface="Calibri" panose="020F0502020204030204" pitchFamily="34" charset="0"/>
              <a:cs typeface="Times New Roman" panose="02020603050405020304" pitchFamily="18" charset="0"/>
            </a:endParaRPr>
          </a:p>
          <a:p>
            <a:pPr marL="127000" indent="0">
              <a:buClr>
                <a:schemeClr val="lt2"/>
              </a:buClr>
            </a:pP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9" name="Google Shape;915;p66">
            <a:extLst>
              <a:ext uri="{FF2B5EF4-FFF2-40B4-BE49-F238E27FC236}">
                <a16:creationId xmlns:a16="http://schemas.microsoft.com/office/drawing/2014/main" id="{4DF5D76F-A604-4074-B6F6-C4084E222124}"/>
              </a:ext>
            </a:extLst>
          </p:cNvPr>
          <p:cNvSpPr txBox="1">
            <a:spLocks/>
          </p:cNvSpPr>
          <p:nvPr/>
        </p:nvSpPr>
        <p:spPr>
          <a:xfrm>
            <a:off x="1377253" y="2434469"/>
            <a:ext cx="4974620" cy="111055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r>
              <a:rPr lang="vi-VN">
                <a:latin typeface="Quicksand Light" panose="020B0604020202020204" charset="0"/>
              </a:rPr>
              <a:t>Đặc điểm: </a:t>
            </a:r>
            <a:r>
              <a:rPr lang="vi-VN">
                <a:latin typeface="Quicksand Light" panose="020B0604020202020204" charset="0"/>
                <a:ea typeface="Calibri" panose="020F0502020204030204" pitchFamily="34" charset="0"/>
              </a:rPr>
              <a:t>Quan tâm đến kích thước dữ liệu và tính toán chi phí thời gian thực hiện mỗi phép toán</a:t>
            </a:r>
            <a:endParaRPr lang="vi-VN">
              <a:latin typeface="Quicksand Light" panose="020B0604020202020204" charset="0"/>
            </a:endParaRPr>
          </a:p>
        </p:txBody>
      </p:sp>
    </p:spTree>
    <p:extLst>
      <p:ext uri="{BB962C8B-B14F-4D97-AF65-F5344CB8AC3E}">
        <p14:creationId xmlns:p14="http://schemas.microsoft.com/office/powerpoint/2010/main" val="2494659836"/>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02. Quy trình thực hiện truy vấn</a:t>
            </a:r>
            <a:endParaRPr sz="4400"/>
          </a:p>
        </p:txBody>
      </p:sp>
    </p:spTree>
    <p:extLst>
      <p:ext uri="{BB962C8B-B14F-4D97-AF65-F5344CB8AC3E}">
        <p14:creationId xmlns:p14="http://schemas.microsoft.com/office/powerpoint/2010/main" val="166422643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2.</a:t>
            </a:r>
            <a:r>
              <a:rPr lang="en" sz="2800"/>
              <a:t> Quy trình thực hiện truy vấn</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pic>
        <p:nvPicPr>
          <p:cNvPr id="7" name="Picture 6">
            <a:extLst>
              <a:ext uri="{FF2B5EF4-FFF2-40B4-BE49-F238E27FC236}">
                <a16:creationId xmlns:a16="http://schemas.microsoft.com/office/drawing/2014/main" id="{6B1A34E5-D64E-4F04-B6DF-DAB876CF2BED}"/>
              </a:ext>
            </a:extLst>
          </p:cNvPr>
          <p:cNvPicPr>
            <a:picLocks noChangeAspect="1"/>
          </p:cNvPicPr>
          <p:nvPr/>
        </p:nvPicPr>
        <p:blipFill>
          <a:blip r:embed="rId3"/>
          <a:stretch>
            <a:fillRect/>
          </a:stretch>
        </p:blipFill>
        <p:spPr>
          <a:xfrm>
            <a:off x="1390318" y="1267267"/>
            <a:ext cx="6044706" cy="2942677"/>
          </a:xfrm>
          <a:prstGeom prst="rect">
            <a:avLst/>
          </a:prstGeom>
        </p:spPr>
      </p:pic>
    </p:spTree>
    <p:extLst>
      <p:ext uri="{BB962C8B-B14F-4D97-AF65-F5344CB8AC3E}">
        <p14:creationId xmlns:p14="http://schemas.microsoft.com/office/powerpoint/2010/main" val="201413904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pic>
        <p:nvPicPr>
          <p:cNvPr id="9" name="Picture 8">
            <a:extLst>
              <a:ext uri="{FF2B5EF4-FFF2-40B4-BE49-F238E27FC236}">
                <a16:creationId xmlns:a16="http://schemas.microsoft.com/office/drawing/2014/main" id="{D5B64963-60F2-4617-AE47-395D2ABCBB86}"/>
              </a:ext>
            </a:extLst>
          </p:cNvPr>
          <p:cNvPicPr>
            <a:picLocks noChangeAspect="1"/>
          </p:cNvPicPr>
          <p:nvPr/>
        </p:nvPicPr>
        <p:blipFill>
          <a:blip r:embed="rId3"/>
          <a:stretch>
            <a:fillRect/>
          </a:stretch>
        </p:blipFill>
        <p:spPr>
          <a:xfrm>
            <a:off x="1390318" y="1267267"/>
            <a:ext cx="6044706" cy="2942677"/>
          </a:xfrm>
          <a:prstGeom prst="rect">
            <a:avLst/>
          </a:prstGeom>
        </p:spPr>
      </p:pic>
      <p:sp>
        <p:nvSpPr>
          <p:cNvPr id="136" name="Google Shape;136;p33"/>
          <p:cNvSpPr txBox="1">
            <a:spLocks noGrp="1"/>
          </p:cNvSpPr>
          <p:nvPr>
            <p:ph type="title"/>
          </p:nvPr>
        </p:nvSpPr>
        <p:spPr>
          <a:xfrm>
            <a:off x="726225" y="438118"/>
            <a:ext cx="7655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2.</a:t>
            </a:r>
            <a:r>
              <a:rPr lang="en" sz="2800"/>
              <a:t> Quy trình thực hiện truy vấn</a:t>
            </a:r>
            <a:endParaRPr>
              <a:solidFill>
                <a:srgbClr val="6AA84F"/>
              </a:solidFill>
            </a:endParaRPr>
          </a:p>
        </p:txBody>
      </p:sp>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pic>
        <p:nvPicPr>
          <p:cNvPr id="7" name="Picture 6">
            <a:extLst>
              <a:ext uri="{FF2B5EF4-FFF2-40B4-BE49-F238E27FC236}">
                <a16:creationId xmlns:a16="http://schemas.microsoft.com/office/drawing/2014/main" id="{6B1A34E5-D64E-4F04-B6DF-DAB876CF2BED}"/>
              </a:ext>
            </a:extLst>
          </p:cNvPr>
          <p:cNvPicPr>
            <a:picLocks noChangeAspect="1"/>
          </p:cNvPicPr>
          <p:nvPr/>
        </p:nvPicPr>
        <p:blipFill>
          <a:blip r:embed="rId3"/>
          <a:stretch>
            <a:fillRect/>
          </a:stretch>
        </p:blipFill>
        <p:spPr>
          <a:xfrm>
            <a:off x="5459398" y="933556"/>
            <a:ext cx="3311222" cy="1611965"/>
          </a:xfrm>
          <a:prstGeom prst="rect">
            <a:avLst/>
          </a:prstGeom>
        </p:spPr>
      </p:pic>
      <p:pic>
        <p:nvPicPr>
          <p:cNvPr id="5" name="Picture 2">
            <a:extLst>
              <a:ext uri="{FF2B5EF4-FFF2-40B4-BE49-F238E27FC236}">
                <a16:creationId xmlns:a16="http://schemas.microsoft.com/office/drawing/2014/main" id="{A600C636-92F3-441E-94AD-87F2734BF90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9090" y="2362923"/>
            <a:ext cx="5139118" cy="2539631"/>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Arrow Connector 2">
            <a:extLst>
              <a:ext uri="{FF2B5EF4-FFF2-40B4-BE49-F238E27FC236}">
                <a16:creationId xmlns:a16="http://schemas.microsoft.com/office/drawing/2014/main" id="{731D7019-091C-428E-92B3-B0C9D35FFEEA}"/>
              </a:ext>
            </a:extLst>
          </p:cNvPr>
          <p:cNvCxnSpPr>
            <a:cxnSpLocks/>
          </p:cNvCxnSpPr>
          <p:nvPr/>
        </p:nvCxnSpPr>
        <p:spPr>
          <a:xfrm flipH="1">
            <a:off x="5166360" y="1958340"/>
            <a:ext cx="480060" cy="404583"/>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97664572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4.72222E-6 2.59259E-6 L 0.29496 -0.19506 " pathEditMode="relative" rAng="0" ptsTypes="AA">
                                      <p:cBhvr>
                                        <p:cTn id="6" dur="1500" fill="hold"/>
                                        <p:tgtEl>
                                          <p:spTgt spid="9"/>
                                        </p:tgtEl>
                                        <p:attrNameLst>
                                          <p:attrName>ppt_x</p:attrName>
                                          <p:attrName>ppt_y</p:attrName>
                                        </p:attrNameLst>
                                      </p:cBhvr>
                                      <p:rCtr x="14740" y="-9753"/>
                                    </p:animMotion>
                                  </p:childTnLst>
                                </p:cTn>
                              </p:par>
                              <p:par>
                                <p:cTn id="7" presetID="53" presetClass="exit" presetSubtype="32" fill="hold" nodeType="withEffect">
                                  <p:stCondLst>
                                    <p:cond delay="1000"/>
                                  </p:stCondLst>
                                  <p:childTnLst>
                                    <p:anim calcmode="lin" valueType="num">
                                      <p:cBhvr>
                                        <p:cTn id="8" dur="1000"/>
                                        <p:tgtEl>
                                          <p:spTgt spid="9"/>
                                        </p:tgtEl>
                                        <p:attrNameLst>
                                          <p:attrName>ppt_w</p:attrName>
                                        </p:attrNameLst>
                                      </p:cBhvr>
                                      <p:tavLst>
                                        <p:tav tm="0">
                                          <p:val>
                                            <p:strVal val="ppt_w"/>
                                          </p:val>
                                        </p:tav>
                                        <p:tav tm="100000">
                                          <p:val>
                                            <p:fltVal val="0"/>
                                          </p:val>
                                        </p:tav>
                                      </p:tavLst>
                                    </p:anim>
                                    <p:anim calcmode="lin" valueType="num">
                                      <p:cBhvr>
                                        <p:cTn id="9" dur="1000"/>
                                        <p:tgtEl>
                                          <p:spTgt spid="9"/>
                                        </p:tgtEl>
                                        <p:attrNameLst>
                                          <p:attrName>ppt_h</p:attrName>
                                        </p:attrNameLst>
                                      </p:cBhvr>
                                      <p:tavLst>
                                        <p:tav tm="0">
                                          <p:val>
                                            <p:strVal val="ppt_h"/>
                                          </p:val>
                                        </p:tav>
                                        <p:tav tm="100000">
                                          <p:val>
                                            <p:fltVal val="0"/>
                                          </p:val>
                                        </p:tav>
                                      </p:tavLst>
                                    </p:anim>
                                    <p:animEffect transition="out" filter="fade">
                                      <p:cBhvr>
                                        <p:cTn id="10" dur="1000"/>
                                        <p:tgtEl>
                                          <p:spTgt spid="9"/>
                                        </p:tgtEl>
                                      </p:cBhvr>
                                    </p:animEffect>
                                    <p:set>
                                      <p:cBhvr>
                                        <p:cTn id="11" dur="1" fill="hold">
                                          <p:stCondLst>
                                            <p:cond delay="999"/>
                                          </p:stCondLst>
                                        </p:cTn>
                                        <p:tgtEl>
                                          <p:spTgt spid="9"/>
                                        </p:tgtEl>
                                        <p:attrNameLst>
                                          <p:attrName>style.visibility</p:attrName>
                                        </p:attrNameLst>
                                      </p:cBhvr>
                                      <p:to>
                                        <p:strVal val="hidden"/>
                                      </p:to>
                                    </p:set>
                                  </p:childTnLst>
                                </p:cTn>
                              </p:par>
                              <p:par>
                                <p:cTn id="12" presetID="1" presetClass="entr" presetSubtype="0" fill="hold" nodeType="withEffect">
                                  <p:stCondLst>
                                    <p:cond delay="1500"/>
                                  </p:stCondLst>
                                  <p:childTnLst>
                                    <p:set>
                                      <p:cBhvr>
                                        <p:cTn id="13" dur="1" fill="hold">
                                          <p:stCondLst>
                                            <p:cond delay="0"/>
                                          </p:stCondLst>
                                        </p:cTn>
                                        <p:tgtEl>
                                          <p:spTgt spid="7"/>
                                        </p:tgtEl>
                                        <p:attrNameLst>
                                          <p:attrName>style.visibility</p:attrName>
                                        </p:attrNameLst>
                                      </p:cBhvr>
                                      <p:to>
                                        <p:strVal val="visible"/>
                                      </p:to>
                                    </p:set>
                                  </p:childTnLst>
                                </p:cTn>
                              </p:par>
                              <p:par>
                                <p:cTn id="14" presetID="14" presetClass="entr" presetSubtype="10" fill="hold" nodeType="withEffect">
                                  <p:stCondLst>
                                    <p:cond delay="2000"/>
                                  </p:stCondLst>
                                  <p:childTnLst>
                                    <p:set>
                                      <p:cBhvr>
                                        <p:cTn id="15" dur="1" fill="hold">
                                          <p:stCondLst>
                                            <p:cond delay="0"/>
                                          </p:stCondLst>
                                        </p:cTn>
                                        <p:tgtEl>
                                          <p:spTgt spid="3"/>
                                        </p:tgtEl>
                                        <p:attrNameLst>
                                          <p:attrName>style.visibility</p:attrName>
                                        </p:attrNameLst>
                                      </p:cBhvr>
                                      <p:to>
                                        <p:strVal val="visible"/>
                                      </p:to>
                                    </p:set>
                                    <p:animEffect transition="in" filter="randombar(horizontal)">
                                      <p:cBhvr>
                                        <p:cTn id="16" dur="500"/>
                                        <p:tgtEl>
                                          <p:spTgt spid="3"/>
                                        </p:tgtEl>
                                      </p:cBhvr>
                                    </p:animEffect>
                                  </p:childTnLst>
                                </p:cTn>
                              </p:par>
                              <p:par>
                                <p:cTn id="17" presetID="14" presetClass="entr" presetSubtype="10" fill="hold" nodeType="withEffect">
                                  <p:stCondLst>
                                    <p:cond delay="2000"/>
                                  </p:stCondLst>
                                  <p:childTnLst>
                                    <p:set>
                                      <p:cBhvr>
                                        <p:cTn id="18" dur="1" fill="hold">
                                          <p:stCondLst>
                                            <p:cond delay="0"/>
                                          </p:stCondLst>
                                        </p:cTn>
                                        <p:tgtEl>
                                          <p:spTgt spid="5"/>
                                        </p:tgtEl>
                                        <p:attrNameLst>
                                          <p:attrName>style.visibility</p:attrName>
                                        </p:attrNameLst>
                                      </p:cBhvr>
                                      <p:to>
                                        <p:strVal val="visible"/>
                                      </p:to>
                                    </p:set>
                                    <p:animEffect transition="in" filter="randombar(horizontal)">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37" y="1869934"/>
            <a:ext cx="6084900" cy="1217289"/>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400"/>
              <a:t>03. Tối ưu hóa truy vấn</a:t>
            </a:r>
            <a:endParaRPr sz="4400"/>
          </a:p>
        </p:txBody>
      </p:sp>
    </p:spTree>
    <p:extLst>
      <p:ext uri="{BB962C8B-B14F-4D97-AF65-F5344CB8AC3E}">
        <p14:creationId xmlns:p14="http://schemas.microsoft.com/office/powerpoint/2010/main" val="3166693041"/>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4" name="Google Shape;148;p34">
            <a:extLst>
              <a:ext uri="{FF2B5EF4-FFF2-40B4-BE49-F238E27FC236}">
                <a16:creationId xmlns:a16="http://schemas.microsoft.com/office/drawing/2014/main" id="{FC830D59-F48E-44D3-A0F2-35FEACC21966}"/>
              </a:ext>
            </a:extLst>
          </p:cNvPr>
          <p:cNvSpPr txBox="1">
            <a:spLocks/>
          </p:cNvSpPr>
          <p:nvPr/>
        </p:nvSpPr>
        <p:spPr>
          <a:xfrm>
            <a:off x="178685" y="310427"/>
            <a:ext cx="2875729"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r">
              <a:spcAft>
                <a:spcPts val="1600"/>
              </a:spcAft>
              <a:buFont typeface="Livvic"/>
              <a:buNone/>
            </a:pPr>
            <a:r>
              <a:rPr lang="en-US">
                <a:solidFill>
                  <a:srgbClr val="6AA84F"/>
                </a:solidFill>
              </a:rPr>
              <a:t>a. Tối ưu hóa truy vấn trong môi trường tập trung</a:t>
            </a:r>
          </a:p>
        </p:txBody>
      </p:sp>
      <p:sp>
        <p:nvSpPr>
          <p:cNvPr id="11" name="Title 10">
            <a:extLst>
              <a:ext uri="{FF2B5EF4-FFF2-40B4-BE49-F238E27FC236}">
                <a16:creationId xmlns:a16="http://schemas.microsoft.com/office/drawing/2014/main" id="{EDD7E7CC-F79A-4538-B9A7-7AA6E606B5BA}"/>
              </a:ext>
            </a:extLst>
          </p:cNvPr>
          <p:cNvSpPr>
            <a:spLocks noGrp="1"/>
          </p:cNvSpPr>
          <p:nvPr>
            <p:ph type="title"/>
          </p:nvPr>
        </p:nvSpPr>
        <p:spPr>
          <a:xfrm>
            <a:off x="3149453" y="-43025"/>
            <a:ext cx="7732200" cy="572700"/>
          </a:xfrm>
        </p:spPr>
        <p:txBody>
          <a:bodyPr/>
          <a:lstStyle/>
          <a:p>
            <a:r>
              <a:rPr lang="en-US">
                <a:solidFill>
                  <a:srgbClr val="6AA84F"/>
                </a:solidFill>
              </a:rPr>
              <a:t>3.1</a:t>
            </a:r>
            <a:r>
              <a:rPr lang="vi-VN">
                <a:solidFill>
                  <a:srgbClr val="6AA84F"/>
                </a:solidFill>
              </a:rPr>
              <a:t> Sơ đồ chung</a:t>
            </a:r>
            <a:endParaRPr lang="en-US"/>
          </a:p>
        </p:txBody>
      </p:sp>
      <p:grpSp>
        <p:nvGrpSpPr>
          <p:cNvPr id="15" name="Group 14">
            <a:extLst>
              <a:ext uri="{FF2B5EF4-FFF2-40B4-BE49-F238E27FC236}">
                <a16:creationId xmlns:a16="http://schemas.microsoft.com/office/drawing/2014/main" id="{81432957-74A5-4B70-9984-196B576EB575}"/>
              </a:ext>
            </a:extLst>
          </p:cNvPr>
          <p:cNvGrpSpPr/>
          <p:nvPr/>
        </p:nvGrpSpPr>
        <p:grpSpPr>
          <a:xfrm>
            <a:off x="157928" y="944683"/>
            <a:ext cx="3646720" cy="3774943"/>
            <a:chOff x="-72620" y="-213865"/>
            <a:chExt cx="5172844" cy="5974545"/>
          </a:xfrm>
        </p:grpSpPr>
        <p:sp>
          <p:nvSpPr>
            <p:cNvPr id="16" name="Oval 15">
              <a:extLst>
                <a:ext uri="{FF2B5EF4-FFF2-40B4-BE49-F238E27FC236}">
                  <a16:creationId xmlns:a16="http://schemas.microsoft.com/office/drawing/2014/main" id="{81204F2E-2148-411D-A55F-4248BB2AB5FA}"/>
                </a:ext>
              </a:extLst>
            </p:cNvPr>
            <p:cNvSpPr/>
            <p:nvPr/>
          </p:nvSpPr>
          <p:spPr>
            <a:xfrm>
              <a:off x="1823738" y="-213865"/>
              <a:ext cx="1664005" cy="771648"/>
            </a:xfrm>
            <a:prstGeom prst="ellipse">
              <a:avLst/>
            </a:prstGeom>
            <a:ln>
              <a:solidFill>
                <a:srgbClr val="FF0000"/>
              </a:solidFill>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70AD47"/>
                  </a:solidFill>
                  <a:effectLst/>
                  <a:latin typeface="Times New Roman" panose="02020603050405020304" pitchFamily="18" charset="0"/>
                  <a:ea typeface="Calibri" panose="020F0502020204030204" pitchFamily="34" charset="0"/>
                  <a:cs typeface="Times New Roman" panose="02020603050405020304" pitchFamily="18" charset="0"/>
                </a:rPr>
                <a:t>Câu truy vấn SQL</a:t>
              </a:r>
              <a:endParaRPr lang="en-US" sz="1200">
                <a:effectLst/>
                <a:ea typeface="Calibri" panose="020F0502020204030204" pitchFamily="34" charset="0"/>
                <a:cs typeface="Times New Roman" panose="02020603050405020304" pitchFamily="18" charset="0"/>
              </a:endParaRPr>
            </a:p>
          </p:txBody>
        </p:sp>
        <p:sp>
          <p:nvSpPr>
            <p:cNvPr id="17" name="Rectangle 16">
              <a:extLst>
                <a:ext uri="{FF2B5EF4-FFF2-40B4-BE49-F238E27FC236}">
                  <a16:creationId xmlns:a16="http://schemas.microsoft.com/office/drawing/2014/main" id="{4A186B41-5E1F-4672-B8C4-3275F0C9EC08}"/>
                </a:ext>
              </a:extLst>
            </p:cNvPr>
            <p:cNvSpPr/>
            <p:nvPr/>
          </p:nvSpPr>
          <p:spPr>
            <a:xfrm>
              <a:off x="0" y="811025"/>
              <a:ext cx="1844040" cy="5148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ngữ pháp</a:t>
              </a:r>
              <a:endParaRPr lang="en-US" sz="1100">
                <a:effectLst/>
                <a:ea typeface="Calibri" panose="020F0502020204030204" pitchFamily="34" charset="0"/>
                <a:cs typeface="Times New Roman" panose="02020603050405020304" pitchFamily="18" charset="0"/>
              </a:endParaRPr>
            </a:p>
          </p:txBody>
        </p:sp>
        <p:sp>
          <p:nvSpPr>
            <p:cNvPr id="18" name="Rectangle 17">
              <a:extLst>
                <a:ext uri="{FF2B5EF4-FFF2-40B4-BE49-F238E27FC236}">
                  <a16:creationId xmlns:a16="http://schemas.microsoft.com/office/drawing/2014/main" id="{AC1121BE-FA58-477B-A259-ABAE5794DDBD}"/>
                </a:ext>
              </a:extLst>
            </p:cNvPr>
            <p:cNvSpPr/>
            <p:nvPr/>
          </p:nvSpPr>
          <p:spPr>
            <a:xfrm>
              <a:off x="-4448" y="1716017"/>
              <a:ext cx="1828186" cy="530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đúng ngữ pháp</a:t>
              </a:r>
              <a:endParaRPr lang="en-US" sz="1100">
                <a:effectLst/>
                <a:ea typeface="Calibri" panose="020F0502020204030204" pitchFamily="34" charset="0"/>
                <a:cs typeface="Times New Roman" panose="02020603050405020304" pitchFamily="18" charset="0"/>
              </a:endParaRPr>
            </a:p>
          </p:txBody>
        </p:sp>
        <p:sp>
          <p:nvSpPr>
            <p:cNvPr id="19" name="Rectangle 18">
              <a:extLst>
                <a:ext uri="{FF2B5EF4-FFF2-40B4-BE49-F238E27FC236}">
                  <a16:creationId xmlns:a16="http://schemas.microsoft.com/office/drawing/2014/main" id="{DE2DA211-313F-4431-96C6-47EF3561E217}"/>
                </a:ext>
              </a:extLst>
            </p:cNvPr>
            <p:cNvSpPr/>
            <p:nvPr/>
          </p:nvSpPr>
          <p:spPr>
            <a:xfrm>
              <a:off x="22861" y="4396740"/>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Dịch truy vấn</a:t>
              </a:r>
              <a:endParaRPr lang="en-US" sz="1100">
                <a:effectLst/>
                <a:ea typeface="Calibri" panose="020F0502020204030204" pitchFamily="34" charset="0"/>
                <a:cs typeface="Times New Roman" panose="02020603050405020304" pitchFamily="18" charset="0"/>
              </a:endParaRPr>
            </a:p>
          </p:txBody>
        </p:sp>
        <p:sp>
          <p:nvSpPr>
            <p:cNvPr id="20" name="Rectangle 19">
              <a:extLst>
                <a:ext uri="{FF2B5EF4-FFF2-40B4-BE49-F238E27FC236}">
                  <a16:creationId xmlns:a16="http://schemas.microsoft.com/office/drawing/2014/main" id="{36D92F05-80F1-44AB-9A1F-3E34FE75A421}"/>
                </a:ext>
              </a:extLst>
            </p:cNvPr>
            <p:cNvSpPr/>
            <p:nvPr/>
          </p:nvSpPr>
          <p:spPr>
            <a:xfrm>
              <a:off x="0" y="3420019"/>
              <a:ext cx="1844040" cy="53179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SQL hợp lệ</a:t>
              </a:r>
              <a:endParaRPr lang="en-US" sz="1100">
                <a:effectLst/>
                <a:ea typeface="Calibri" panose="020F0502020204030204" pitchFamily="34" charset="0"/>
                <a:cs typeface="Times New Roman" panose="02020603050405020304" pitchFamily="18" charset="0"/>
              </a:endParaRPr>
            </a:p>
          </p:txBody>
        </p:sp>
        <p:sp>
          <p:nvSpPr>
            <p:cNvPr id="21" name="Rectangle 20">
              <a:extLst>
                <a:ext uri="{FF2B5EF4-FFF2-40B4-BE49-F238E27FC236}">
                  <a16:creationId xmlns:a16="http://schemas.microsoft.com/office/drawing/2014/main" id="{460272CE-3ED6-4CC3-9B23-17990F3335F5}"/>
                </a:ext>
              </a:extLst>
            </p:cNvPr>
            <p:cNvSpPr/>
            <p:nvPr/>
          </p:nvSpPr>
          <p:spPr>
            <a:xfrm>
              <a:off x="14896" y="2627034"/>
              <a:ext cx="1844040" cy="36576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Kiểm tra sự hợp lệ</a:t>
              </a:r>
              <a:endParaRPr lang="en-US" sz="1100">
                <a:effectLst/>
                <a:ea typeface="Calibri" panose="020F0502020204030204" pitchFamily="34" charset="0"/>
                <a:cs typeface="Times New Roman" panose="02020603050405020304" pitchFamily="18" charset="0"/>
              </a:endParaRPr>
            </a:p>
          </p:txBody>
        </p:sp>
        <p:sp>
          <p:nvSpPr>
            <p:cNvPr id="22" name="Rectangle 21">
              <a:extLst>
                <a:ext uri="{FF2B5EF4-FFF2-40B4-BE49-F238E27FC236}">
                  <a16:creationId xmlns:a16="http://schemas.microsoft.com/office/drawing/2014/main" id="{6F06F241-88F0-4420-9050-AAEC33654C2E}"/>
                </a:ext>
              </a:extLst>
            </p:cNvPr>
            <p:cNvSpPr/>
            <p:nvPr/>
          </p:nvSpPr>
          <p:spPr>
            <a:xfrm>
              <a:off x="-72620" y="5223685"/>
              <a:ext cx="1976266" cy="53001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a:t>
              </a:r>
              <a:endParaRPr lang="en-US" sz="1100">
                <a:effectLst/>
                <a:ea typeface="Calibri" panose="020F0502020204030204" pitchFamily="34" charset="0"/>
                <a:cs typeface="Times New Roman" panose="02020603050405020304" pitchFamily="18" charset="0"/>
              </a:endParaRPr>
            </a:p>
          </p:txBody>
        </p:sp>
        <p:sp>
          <p:nvSpPr>
            <p:cNvPr id="23" name="Rectangle 22">
              <a:extLst>
                <a:ext uri="{FF2B5EF4-FFF2-40B4-BE49-F238E27FC236}">
                  <a16:creationId xmlns:a16="http://schemas.microsoft.com/office/drawing/2014/main" id="{43658B59-70C9-4469-9142-3B953A6A980C}"/>
                </a:ext>
              </a:extLst>
            </p:cNvPr>
            <p:cNvSpPr/>
            <p:nvPr/>
          </p:nvSpPr>
          <p:spPr>
            <a:xfrm>
              <a:off x="2979768" y="777491"/>
              <a:ext cx="2108007" cy="56722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biêu thức đại số</a:t>
              </a:r>
              <a:r>
                <a:rPr lang="en-US" sz="1100">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 </a:t>
              </a:r>
              <a:endParaRPr lang="en-US" sz="1100">
                <a:effectLst/>
                <a:ea typeface="Calibri" panose="020F0502020204030204" pitchFamily="34" charset="0"/>
                <a:cs typeface="Times New Roman" panose="02020603050405020304" pitchFamily="18" charset="0"/>
              </a:endParaRPr>
            </a:p>
          </p:txBody>
        </p:sp>
        <p:sp>
          <p:nvSpPr>
            <p:cNvPr id="24" name="Rectangle 23">
              <a:extLst>
                <a:ext uri="{FF2B5EF4-FFF2-40B4-BE49-F238E27FC236}">
                  <a16:creationId xmlns:a16="http://schemas.microsoft.com/office/drawing/2014/main" id="{3459B549-E04D-49D7-98A5-C859ED65D318}"/>
                </a:ext>
              </a:extLst>
            </p:cNvPr>
            <p:cNvSpPr/>
            <p:nvPr/>
          </p:nvSpPr>
          <p:spPr>
            <a:xfrm>
              <a:off x="3007457" y="1736424"/>
              <a:ext cx="2092767" cy="68986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 được tối ưu hóa</a:t>
              </a:r>
              <a:endParaRPr lang="en-US" sz="1100">
                <a:effectLst/>
                <a:ea typeface="Calibri" panose="020F0502020204030204" pitchFamily="34" charset="0"/>
                <a:cs typeface="Times New Roman" panose="02020603050405020304" pitchFamily="18" charset="0"/>
              </a:endParaRPr>
            </a:p>
          </p:txBody>
        </p:sp>
        <p:sp>
          <p:nvSpPr>
            <p:cNvPr id="25" name="Rectangle 24">
              <a:extLst>
                <a:ext uri="{FF2B5EF4-FFF2-40B4-BE49-F238E27FC236}">
                  <a16:creationId xmlns:a16="http://schemas.microsoft.com/office/drawing/2014/main" id="{FBAC3589-2263-41D1-AB0B-D0E33BF397B8}"/>
                </a:ext>
              </a:extLst>
            </p:cNvPr>
            <p:cNvSpPr/>
            <p:nvPr/>
          </p:nvSpPr>
          <p:spPr>
            <a:xfrm>
              <a:off x="3159113" y="4558920"/>
              <a:ext cx="1844040" cy="36575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Tạo sinh mã</a:t>
              </a:r>
              <a:endParaRPr lang="en-US" sz="1100">
                <a:effectLst/>
                <a:ea typeface="Calibri" panose="020F0502020204030204" pitchFamily="34" charset="0"/>
                <a:cs typeface="Times New Roman" panose="02020603050405020304" pitchFamily="18" charset="0"/>
              </a:endParaRPr>
            </a:p>
          </p:txBody>
        </p:sp>
        <p:sp>
          <p:nvSpPr>
            <p:cNvPr id="26" name="Rectangle 25">
              <a:extLst>
                <a:ext uri="{FF2B5EF4-FFF2-40B4-BE49-F238E27FC236}">
                  <a16:creationId xmlns:a16="http://schemas.microsoft.com/office/drawing/2014/main" id="{ABA51DA5-F0CE-44F2-B4C7-431B9EF457A5}"/>
                </a:ext>
              </a:extLst>
            </p:cNvPr>
            <p:cNvSpPr/>
            <p:nvPr/>
          </p:nvSpPr>
          <p:spPr>
            <a:xfrm>
              <a:off x="3138420" y="3659015"/>
              <a:ext cx="1844040" cy="365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Kế hoạch thực hiện</a:t>
              </a:r>
              <a:endParaRPr lang="en-US" sz="1100">
                <a:effectLst/>
                <a:ea typeface="Calibri" panose="020F0502020204030204" pitchFamily="34" charset="0"/>
                <a:cs typeface="Times New Roman" panose="02020603050405020304" pitchFamily="18" charset="0"/>
              </a:endParaRPr>
            </a:p>
          </p:txBody>
        </p:sp>
        <p:sp>
          <p:nvSpPr>
            <p:cNvPr id="27" name="Rectangle 26">
              <a:extLst>
                <a:ext uri="{FF2B5EF4-FFF2-40B4-BE49-F238E27FC236}">
                  <a16:creationId xmlns:a16="http://schemas.microsoft.com/office/drawing/2014/main" id="{6D2F2C57-2D95-412B-B4BD-A69A8F1B0C8E}"/>
                </a:ext>
              </a:extLst>
            </p:cNvPr>
            <p:cNvSpPr/>
            <p:nvPr/>
          </p:nvSpPr>
          <p:spPr>
            <a:xfrm>
              <a:off x="2985568" y="2773562"/>
              <a:ext cx="2108007" cy="452662"/>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Chọn lựa chiến lược</a:t>
              </a:r>
              <a:endParaRPr lang="en-US" sz="1100">
                <a:effectLst/>
                <a:ea typeface="Calibri" panose="020F0502020204030204" pitchFamily="34" charset="0"/>
                <a:cs typeface="Times New Roman" panose="02020603050405020304" pitchFamily="18" charset="0"/>
              </a:endParaRPr>
            </a:p>
          </p:txBody>
        </p:sp>
        <p:sp>
          <p:nvSpPr>
            <p:cNvPr id="28" name="Rectangle 27">
              <a:extLst>
                <a:ext uri="{FF2B5EF4-FFF2-40B4-BE49-F238E27FC236}">
                  <a16:creationId xmlns:a16="http://schemas.microsoft.com/office/drawing/2014/main" id="{CF747E6D-A3F4-40C2-8A66-811A353EF0AD}"/>
                </a:ext>
              </a:extLst>
            </p:cNvPr>
            <p:cNvSpPr/>
            <p:nvPr/>
          </p:nvSpPr>
          <p:spPr>
            <a:xfrm>
              <a:off x="3185159" y="5394921"/>
              <a:ext cx="1844040" cy="36575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200" b="1">
                  <a:solidFill>
                    <a:srgbClr val="FF0000"/>
                  </a:solidFill>
                  <a:effectLst/>
                  <a:latin typeface="Times New Roman" panose="02020603050405020304" pitchFamily="18" charset="0"/>
                  <a:ea typeface="Calibri" panose="020F0502020204030204" pitchFamily="34" charset="0"/>
                  <a:cs typeface="Times New Roman" panose="02020603050405020304" pitchFamily="18" charset="0"/>
                </a:rPr>
                <a:t>Mã cho truy vấn</a:t>
              </a:r>
              <a:endParaRPr lang="en-US" sz="1200">
                <a:effectLst/>
                <a:ea typeface="Calibri" panose="020F0502020204030204" pitchFamily="34" charset="0"/>
                <a:cs typeface="Times New Roman" panose="02020603050405020304" pitchFamily="18" charset="0"/>
              </a:endParaRPr>
            </a:p>
          </p:txBody>
        </p:sp>
        <p:cxnSp>
          <p:nvCxnSpPr>
            <p:cNvPr id="29" name="Straight Arrow Connector 28">
              <a:extLst>
                <a:ext uri="{FF2B5EF4-FFF2-40B4-BE49-F238E27FC236}">
                  <a16:creationId xmlns:a16="http://schemas.microsoft.com/office/drawing/2014/main" id="{B0E5B422-1824-4D79-BC64-96C0C6239315}"/>
                </a:ext>
              </a:extLst>
            </p:cNvPr>
            <p:cNvCxnSpPr/>
            <p:nvPr/>
          </p:nvCxnSpPr>
          <p:spPr>
            <a:xfrm flipH="1">
              <a:off x="1007824" y="254765"/>
              <a:ext cx="845820" cy="55626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0" name="Straight Arrow Connector 29">
              <a:extLst>
                <a:ext uri="{FF2B5EF4-FFF2-40B4-BE49-F238E27FC236}">
                  <a16:creationId xmlns:a16="http://schemas.microsoft.com/office/drawing/2014/main" id="{C11C6DF6-20B4-4F0A-9ADF-8D95EA04A464}"/>
                </a:ext>
              </a:extLst>
            </p:cNvPr>
            <p:cNvCxnSpPr/>
            <p:nvPr/>
          </p:nvCxnSpPr>
          <p:spPr>
            <a:xfrm>
              <a:off x="891540" y="132588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1" name="Straight Arrow Connector 30">
              <a:extLst>
                <a:ext uri="{FF2B5EF4-FFF2-40B4-BE49-F238E27FC236}">
                  <a16:creationId xmlns:a16="http://schemas.microsoft.com/office/drawing/2014/main" id="{00F4DE7F-D186-4D19-98ED-789AC57B4B3C}"/>
                </a:ext>
              </a:extLst>
            </p:cNvPr>
            <p:cNvCxnSpPr/>
            <p:nvPr/>
          </p:nvCxnSpPr>
          <p:spPr>
            <a:xfrm>
              <a:off x="877204" y="2236967"/>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2" name="Straight Arrow Connector 31">
              <a:extLst>
                <a:ext uri="{FF2B5EF4-FFF2-40B4-BE49-F238E27FC236}">
                  <a16:creationId xmlns:a16="http://schemas.microsoft.com/office/drawing/2014/main" id="{E3A62FC2-E0D1-47BB-B688-4145D25C8DC5}"/>
                </a:ext>
              </a:extLst>
            </p:cNvPr>
            <p:cNvCxnSpPr/>
            <p:nvPr/>
          </p:nvCxnSpPr>
          <p:spPr>
            <a:xfrm>
              <a:off x="885959" y="3013995"/>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3" name="Straight Arrow Connector 32">
              <a:extLst>
                <a:ext uri="{FF2B5EF4-FFF2-40B4-BE49-F238E27FC236}">
                  <a16:creationId xmlns:a16="http://schemas.microsoft.com/office/drawing/2014/main" id="{C2D06AD0-3A3C-42CA-A7F9-B38367364378}"/>
                </a:ext>
              </a:extLst>
            </p:cNvPr>
            <p:cNvCxnSpPr/>
            <p:nvPr/>
          </p:nvCxnSpPr>
          <p:spPr>
            <a:xfrm>
              <a:off x="895349" y="3970019"/>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4" name="Straight Arrow Connector 33">
              <a:extLst>
                <a:ext uri="{FF2B5EF4-FFF2-40B4-BE49-F238E27FC236}">
                  <a16:creationId xmlns:a16="http://schemas.microsoft.com/office/drawing/2014/main" id="{D514A6F3-F99E-4372-8FB8-A767327FDD36}"/>
                </a:ext>
              </a:extLst>
            </p:cNvPr>
            <p:cNvCxnSpPr/>
            <p:nvPr/>
          </p:nvCxnSpPr>
          <p:spPr>
            <a:xfrm>
              <a:off x="915791" y="4796964"/>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5" name="Straight Arrow Connector 34">
              <a:extLst>
                <a:ext uri="{FF2B5EF4-FFF2-40B4-BE49-F238E27FC236}">
                  <a16:creationId xmlns:a16="http://schemas.microsoft.com/office/drawing/2014/main" id="{6DC7BD6B-31D8-4E62-9145-5DEDB767A7AF}"/>
                </a:ext>
              </a:extLst>
            </p:cNvPr>
            <p:cNvCxnSpPr/>
            <p:nvPr/>
          </p:nvCxnSpPr>
          <p:spPr>
            <a:xfrm>
              <a:off x="4046220" y="1356360"/>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6" name="Straight Arrow Connector 35">
              <a:extLst>
                <a:ext uri="{FF2B5EF4-FFF2-40B4-BE49-F238E27FC236}">
                  <a16:creationId xmlns:a16="http://schemas.microsoft.com/office/drawing/2014/main" id="{B64E7102-F883-4E83-A337-ECC28AFBF062}"/>
                </a:ext>
              </a:extLst>
            </p:cNvPr>
            <p:cNvCxnSpPr/>
            <p:nvPr/>
          </p:nvCxnSpPr>
          <p:spPr>
            <a:xfrm>
              <a:off x="4039121" y="2345704"/>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7" name="Straight Arrow Connector 36">
              <a:extLst>
                <a:ext uri="{FF2B5EF4-FFF2-40B4-BE49-F238E27FC236}">
                  <a16:creationId xmlns:a16="http://schemas.microsoft.com/office/drawing/2014/main" id="{AFE8690A-2565-48AF-94F8-7B02136C04E6}"/>
                </a:ext>
              </a:extLst>
            </p:cNvPr>
            <p:cNvCxnSpPr>
              <a:cxnSpLocks/>
            </p:cNvCxnSpPr>
            <p:nvPr/>
          </p:nvCxnSpPr>
          <p:spPr>
            <a:xfrm>
              <a:off x="4063634" y="3210656"/>
              <a:ext cx="0" cy="434977"/>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8" name="Straight Arrow Connector 37">
              <a:extLst>
                <a:ext uri="{FF2B5EF4-FFF2-40B4-BE49-F238E27FC236}">
                  <a16:creationId xmlns:a16="http://schemas.microsoft.com/office/drawing/2014/main" id="{F34DBCB9-C10D-4ECB-B6E8-7EACE53E24D8}"/>
                </a:ext>
              </a:extLst>
            </p:cNvPr>
            <p:cNvCxnSpPr/>
            <p:nvPr/>
          </p:nvCxnSpPr>
          <p:spPr>
            <a:xfrm>
              <a:off x="4073513" y="4110439"/>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39" name="Straight Arrow Connector 38">
              <a:extLst>
                <a:ext uri="{FF2B5EF4-FFF2-40B4-BE49-F238E27FC236}">
                  <a16:creationId xmlns:a16="http://schemas.microsoft.com/office/drawing/2014/main" id="{9FF6EC95-CDE8-459B-85F2-444DB9015520}"/>
                </a:ext>
              </a:extLst>
            </p:cNvPr>
            <p:cNvCxnSpPr/>
            <p:nvPr/>
          </p:nvCxnSpPr>
          <p:spPr>
            <a:xfrm>
              <a:off x="4081134" y="4944907"/>
              <a:ext cx="7620" cy="426720"/>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cxnSp>
          <p:nvCxnSpPr>
            <p:cNvPr id="40" name="Connector: Elbow 39">
              <a:extLst>
                <a:ext uri="{FF2B5EF4-FFF2-40B4-BE49-F238E27FC236}">
                  <a16:creationId xmlns:a16="http://schemas.microsoft.com/office/drawing/2014/main" id="{1B070F05-0D74-4C31-93F6-D0A289F09F2A}"/>
                </a:ext>
              </a:extLst>
            </p:cNvPr>
            <p:cNvCxnSpPr>
              <a:cxnSpLocks/>
            </p:cNvCxnSpPr>
            <p:nvPr/>
          </p:nvCxnSpPr>
          <p:spPr>
            <a:xfrm flipV="1">
              <a:off x="1950243" y="1237428"/>
              <a:ext cx="1013460" cy="4076700"/>
            </a:xfrm>
            <a:prstGeom prst="bentConnector3">
              <a:avLst>
                <a:gd name="adj1" fmla="val 33039"/>
              </a:avLst>
            </a:prstGeom>
            <a:ln>
              <a:tailEnd type="triangle"/>
            </a:ln>
          </p:spPr>
          <p:style>
            <a:lnRef idx="2">
              <a:schemeClr val="dk1"/>
            </a:lnRef>
            <a:fillRef idx="0">
              <a:schemeClr val="dk1"/>
            </a:fillRef>
            <a:effectRef idx="1">
              <a:schemeClr val="dk1"/>
            </a:effectRef>
            <a:fontRef idx="minor">
              <a:schemeClr val="tx1"/>
            </a:fontRef>
          </p:style>
        </p:cxnSp>
      </p:grpSp>
      <p:sp>
        <p:nvSpPr>
          <p:cNvPr id="42" name="Google Shape;148;p34">
            <a:extLst>
              <a:ext uri="{FF2B5EF4-FFF2-40B4-BE49-F238E27FC236}">
                <a16:creationId xmlns:a16="http://schemas.microsoft.com/office/drawing/2014/main" id="{D4A2DD91-3467-462F-A312-9CAD7F36DEC8}"/>
              </a:ext>
            </a:extLst>
          </p:cNvPr>
          <p:cNvSpPr txBox="1">
            <a:spLocks/>
          </p:cNvSpPr>
          <p:nvPr/>
        </p:nvSpPr>
        <p:spPr>
          <a:xfrm>
            <a:off x="5486346" y="312451"/>
            <a:ext cx="3127046"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r>
              <a:rPr lang="en-US" sz="1600">
                <a:solidFill>
                  <a:srgbClr val="6AA84F"/>
                </a:solidFill>
              </a:rPr>
              <a:t>b. Tối ưu hóa truy vấn trong    môi trường phân tán</a:t>
            </a:r>
          </a:p>
        </p:txBody>
      </p:sp>
      <p:grpSp>
        <p:nvGrpSpPr>
          <p:cNvPr id="43" name="Group 42">
            <a:extLst>
              <a:ext uri="{FF2B5EF4-FFF2-40B4-BE49-F238E27FC236}">
                <a16:creationId xmlns:a16="http://schemas.microsoft.com/office/drawing/2014/main" id="{CB96EC7B-12D4-45B0-B3DC-F930506EF1A4}"/>
              </a:ext>
            </a:extLst>
          </p:cNvPr>
          <p:cNvGrpSpPr/>
          <p:nvPr/>
        </p:nvGrpSpPr>
        <p:grpSpPr>
          <a:xfrm>
            <a:off x="4110050" y="1064827"/>
            <a:ext cx="4982197" cy="3895350"/>
            <a:chOff x="-30174" y="-450011"/>
            <a:chExt cx="6357836" cy="6465045"/>
          </a:xfrm>
        </p:grpSpPr>
        <p:grpSp>
          <p:nvGrpSpPr>
            <p:cNvPr id="44" name="Group 43">
              <a:extLst>
                <a:ext uri="{FF2B5EF4-FFF2-40B4-BE49-F238E27FC236}">
                  <a16:creationId xmlns:a16="http://schemas.microsoft.com/office/drawing/2014/main" id="{53C1111F-7226-4C2F-823A-A0ED437D65A3}"/>
                </a:ext>
              </a:extLst>
            </p:cNvPr>
            <p:cNvGrpSpPr/>
            <p:nvPr/>
          </p:nvGrpSpPr>
          <p:grpSpPr>
            <a:xfrm>
              <a:off x="-30174" y="-450011"/>
              <a:ext cx="6357836" cy="6465045"/>
              <a:chOff x="-30174" y="-450011"/>
              <a:chExt cx="6357836" cy="6465045"/>
            </a:xfrm>
          </p:grpSpPr>
          <p:sp>
            <p:nvSpPr>
              <p:cNvPr id="46" name="Rectangle 45">
                <a:extLst>
                  <a:ext uri="{FF2B5EF4-FFF2-40B4-BE49-F238E27FC236}">
                    <a16:creationId xmlns:a16="http://schemas.microsoft.com/office/drawing/2014/main" id="{C6DE8FAE-CA28-400C-A38E-464801685973}"/>
                  </a:ext>
                </a:extLst>
              </p:cNvPr>
              <p:cNvSpPr/>
              <p:nvPr/>
            </p:nvSpPr>
            <p:spPr>
              <a:xfrm>
                <a:off x="469829" y="-450011"/>
                <a:ext cx="3639954" cy="57239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Truy vấn trên các quan hệ được phân tán </a:t>
                </a:r>
                <a:endParaRPr lang="en-US" sz="1100">
                  <a:effectLst/>
                  <a:ea typeface="Calibri" panose="020F0502020204030204" pitchFamily="34" charset="0"/>
                  <a:cs typeface="Times New Roman" panose="02020603050405020304" pitchFamily="18" charset="0"/>
                </a:endParaRPr>
              </a:p>
            </p:txBody>
          </p:sp>
          <p:sp>
            <p:nvSpPr>
              <p:cNvPr id="47" name="Rectangle 46">
                <a:extLst>
                  <a:ext uri="{FF2B5EF4-FFF2-40B4-BE49-F238E27FC236}">
                    <a16:creationId xmlns:a16="http://schemas.microsoft.com/office/drawing/2014/main" id="{255CEFA7-01C9-45DD-8210-C91A8A289915}"/>
                  </a:ext>
                </a:extLst>
              </p:cNvPr>
              <p:cNvSpPr/>
              <p:nvPr/>
            </p:nvSpPr>
            <p:spPr>
              <a:xfrm>
                <a:off x="1382637" y="464731"/>
                <a:ext cx="1715281" cy="35990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Phân </a:t>
                </a:r>
                <a:r>
                  <a:rPr lang="en-US" sz="1100" b="1">
                    <a:solidFill>
                      <a:srgbClr val="000000"/>
                    </a:solidFill>
                    <a:latin typeface="Times New Roman" panose="02020603050405020304" pitchFamily="18" charset="0"/>
                    <a:ea typeface="Calibri" panose="020F0502020204030204" pitchFamily="34" charset="0"/>
                    <a:cs typeface="Times New Roman" panose="02020603050405020304" pitchFamily="18" charset="0"/>
                  </a:rPr>
                  <a:t>rã vấn truy</a:t>
                </a:r>
                <a:endParaRPr lang="en-US" sz="1100">
                  <a:effectLst/>
                  <a:ea typeface="Calibri" panose="020F0502020204030204" pitchFamily="34" charset="0"/>
                  <a:cs typeface="Times New Roman" panose="02020603050405020304" pitchFamily="18" charset="0"/>
                </a:endParaRPr>
              </a:p>
            </p:txBody>
          </p:sp>
          <p:sp>
            <p:nvSpPr>
              <p:cNvPr id="48" name="Rectangle 47">
                <a:extLst>
                  <a:ext uri="{FF2B5EF4-FFF2-40B4-BE49-F238E27FC236}">
                    <a16:creationId xmlns:a16="http://schemas.microsoft.com/office/drawing/2014/main" id="{57D00F46-0E0A-40AB-A3B7-AD8F9C5B82CF}"/>
                  </a:ext>
                </a:extLst>
              </p:cNvPr>
              <p:cNvSpPr/>
              <p:nvPr/>
            </p:nvSpPr>
            <p:spPr>
              <a:xfrm>
                <a:off x="118110" y="1162048"/>
                <a:ext cx="45948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đại số quan hệ trên các quan hệ được phân tán</a:t>
                </a:r>
                <a:endParaRPr lang="en-US" sz="1100">
                  <a:effectLst/>
                  <a:ea typeface="Calibri" panose="020F0502020204030204" pitchFamily="34" charset="0"/>
                  <a:cs typeface="Times New Roman" panose="02020603050405020304" pitchFamily="18" charset="0"/>
                </a:endParaRPr>
              </a:p>
            </p:txBody>
          </p:sp>
          <p:sp>
            <p:nvSpPr>
              <p:cNvPr id="49" name="Rectangle 48">
                <a:extLst>
                  <a:ext uri="{FF2B5EF4-FFF2-40B4-BE49-F238E27FC236}">
                    <a16:creationId xmlns:a16="http://schemas.microsoft.com/office/drawing/2014/main" id="{F660FE3C-5DD0-4B4B-8408-374A696894B0}"/>
                  </a:ext>
                </a:extLst>
              </p:cNvPr>
              <p:cNvSpPr/>
              <p:nvPr/>
            </p:nvSpPr>
            <p:spPr>
              <a:xfrm>
                <a:off x="1432560" y="1875482"/>
                <a:ext cx="1485893" cy="49529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Định vị dữ liệu</a:t>
                </a:r>
                <a:endParaRPr lang="en-US" sz="1100">
                  <a:effectLst/>
                  <a:ea typeface="Calibri" panose="020F0502020204030204" pitchFamily="34" charset="0"/>
                  <a:cs typeface="Times New Roman" panose="02020603050405020304" pitchFamily="18" charset="0"/>
                </a:endParaRPr>
              </a:p>
            </p:txBody>
          </p:sp>
          <p:sp>
            <p:nvSpPr>
              <p:cNvPr id="50" name="Rectangle 49">
                <a:extLst>
                  <a:ext uri="{FF2B5EF4-FFF2-40B4-BE49-F238E27FC236}">
                    <a16:creationId xmlns:a16="http://schemas.microsoft.com/office/drawing/2014/main" id="{A9C519FD-FA02-4303-A7D7-884B41A7CA7D}"/>
                  </a:ext>
                </a:extLst>
              </p:cNvPr>
              <p:cNvSpPr/>
              <p:nvPr/>
            </p:nvSpPr>
            <p:spPr>
              <a:xfrm>
                <a:off x="1440180" y="2662186"/>
                <a:ext cx="1885616" cy="31819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mảnh</a:t>
                </a:r>
                <a:endParaRPr lang="en-US" sz="1100">
                  <a:effectLst/>
                  <a:ea typeface="Calibri" panose="020F0502020204030204" pitchFamily="34" charset="0"/>
                  <a:cs typeface="Times New Roman" panose="02020603050405020304" pitchFamily="18" charset="0"/>
                </a:endParaRPr>
              </a:p>
            </p:txBody>
          </p:sp>
          <p:sp>
            <p:nvSpPr>
              <p:cNvPr id="51" name="Rectangle 50">
                <a:extLst>
                  <a:ext uri="{FF2B5EF4-FFF2-40B4-BE49-F238E27FC236}">
                    <a16:creationId xmlns:a16="http://schemas.microsoft.com/office/drawing/2014/main" id="{F3290F31-0B94-4804-8816-ABBD7FBDBD72}"/>
                  </a:ext>
                </a:extLst>
              </p:cNvPr>
              <p:cNvSpPr/>
              <p:nvPr/>
            </p:nvSpPr>
            <p:spPr>
              <a:xfrm>
                <a:off x="971553" y="3295297"/>
                <a:ext cx="2537453" cy="487678"/>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truy vấn toàn cục</a:t>
                </a:r>
                <a:endParaRPr lang="en-US" sz="1100">
                  <a:effectLst/>
                  <a:ea typeface="Calibri" panose="020F0502020204030204" pitchFamily="34" charset="0"/>
                  <a:cs typeface="Times New Roman" panose="02020603050405020304" pitchFamily="18" charset="0"/>
                </a:endParaRPr>
              </a:p>
            </p:txBody>
          </p:sp>
          <p:sp>
            <p:nvSpPr>
              <p:cNvPr id="52" name="Rectangle 51">
                <a:extLst>
                  <a:ext uri="{FF2B5EF4-FFF2-40B4-BE49-F238E27FC236}">
                    <a16:creationId xmlns:a16="http://schemas.microsoft.com/office/drawing/2014/main" id="{A56233DF-DFFA-4E1E-977E-09C3EC455276}"/>
                  </a:ext>
                </a:extLst>
              </p:cNvPr>
              <p:cNvSpPr/>
              <p:nvPr/>
            </p:nvSpPr>
            <p:spPr>
              <a:xfrm>
                <a:off x="-30174" y="4091939"/>
                <a:ext cx="47853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Truy vấn mảnh được tối ưu hóa với các tác vụ truyền thông </a:t>
                </a:r>
                <a:endParaRPr lang="en-US" sz="1100">
                  <a:effectLst/>
                  <a:ea typeface="Calibri" panose="020F0502020204030204" pitchFamily="34" charset="0"/>
                  <a:cs typeface="Times New Roman" panose="02020603050405020304" pitchFamily="18" charset="0"/>
                </a:endParaRPr>
              </a:p>
            </p:txBody>
          </p:sp>
          <p:sp>
            <p:nvSpPr>
              <p:cNvPr id="53" name="Rectangle 52">
                <a:extLst>
                  <a:ext uri="{FF2B5EF4-FFF2-40B4-BE49-F238E27FC236}">
                    <a16:creationId xmlns:a16="http://schemas.microsoft.com/office/drawing/2014/main" id="{9BE75C90-0703-43E9-8678-73D02FF089B3}"/>
                  </a:ext>
                </a:extLst>
              </p:cNvPr>
              <p:cNvSpPr/>
              <p:nvPr/>
            </p:nvSpPr>
            <p:spPr>
              <a:xfrm>
                <a:off x="1075278" y="4781551"/>
                <a:ext cx="2438384" cy="50292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Tối ưu hóa truy vấn cục bộ</a:t>
                </a:r>
                <a:endParaRPr lang="en-US" sz="1100">
                  <a:effectLst/>
                  <a:ea typeface="Calibri" panose="020F0502020204030204" pitchFamily="34" charset="0"/>
                  <a:cs typeface="Times New Roman" panose="02020603050405020304" pitchFamily="18" charset="0"/>
                </a:endParaRPr>
              </a:p>
            </p:txBody>
          </p:sp>
          <p:sp>
            <p:nvSpPr>
              <p:cNvPr id="54" name="Rectangle 53">
                <a:extLst>
                  <a:ext uri="{FF2B5EF4-FFF2-40B4-BE49-F238E27FC236}">
                    <a16:creationId xmlns:a16="http://schemas.microsoft.com/office/drawing/2014/main" id="{D31396BC-3057-4ECE-AF22-66101F1B072E}"/>
                  </a:ext>
                </a:extLst>
              </p:cNvPr>
              <p:cNvSpPr/>
              <p:nvPr/>
            </p:nvSpPr>
            <p:spPr>
              <a:xfrm>
                <a:off x="773425" y="5595933"/>
                <a:ext cx="3032760" cy="41910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70C0"/>
                    </a:solidFill>
                    <a:effectLst/>
                    <a:latin typeface="Times New Roman" panose="02020603050405020304" pitchFamily="18" charset="0"/>
                    <a:ea typeface="Calibri" panose="020F0502020204030204" pitchFamily="34" charset="0"/>
                    <a:cs typeface="Times New Roman" panose="02020603050405020304" pitchFamily="18" charset="0"/>
                  </a:rPr>
                  <a:t>Các truy vấn cục bộ được tối ưu hóa</a:t>
                </a:r>
                <a:endParaRPr lang="en-US" sz="1100">
                  <a:effectLst/>
                  <a:ea typeface="Calibri" panose="020F0502020204030204" pitchFamily="34" charset="0"/>
                  <a:cs typeface="Times New Roman" panose="02020603050405020304" pitchFamily="18" charset="0"/>
                </a:endParaRPr>
              </a:p>
            </p:txBody>
          </p:sp>
          <p:cxnSp>
            <p:nvCxnSpPr>
              <p:cNvPr id="55" name="Straight Arrow Connector 54">
                <a:extLst>
                  <a:ext uri="{FF2B5EF4-FFF2-40B4-BE49-F238E27FC236}">
                    <a16:creationId xmlns:a16="http://schemas.microsoft.com/office/drawing/2014/main" id="{298D30AA-FCC7-462C-9F8D-D27A8082F512}"/>
                  </a:ext>
                </a:extLst>
              </p:cNvPr>
              <p:cNvCxnSpPr/>
              <p:nvPr/>
            </p:nvCxnSpPr>
            <p:spPr>
              <a:xfrm>
                <a:off x="2200886" y="12237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6" name="Straight Arrow Connector 55">
                <a:extLst>
                  <a:ext uri="{FF2B5EF4-FFF2-40B4-BE49-F238E27FC236}">
                    <a16:creationId xmlns:a16="http://schemas.microsoft.com/office/drawing/2014/main" id="{995911B6-66D0-4747-888F-5C80FA96B83C}"/>
                  </a:ext>
                </a:extLst>
              </p:cNvPr>
              <p:cNvCxnSpPr/>
              <p:nvPr/>
            </p:nvCxnSpPr>
            <p:spPr>
              <a:xfrm>
                <a:off x="2210505" y="872488"/>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7" name="Straight Arrow Connector 56">
                <a:extLst>
                  <a:ext uri="{FF2B5EF4-FFF2-40B4-BE49-F238E27FC236}">
                    <a16:creationId xmlns:a16="http://schemas.microsoft.com/office/drawing/2014/main" id="{DDF3F70B-9ABB-417A-91C5-22E6C3865C24}"/>
                  </a:ext>
                </a:extLst>
              </p:cNvPr>
              <p:cNvCxnSpPr/>
              <p:nvPr/>
            </p:nvCxnSpPr>
            <p:spPr>
              <a:xfrm>
                <a:off x="2228844" y="158114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8" name="Straight Arrow Connector 57">
                <a:extLst>
                  <a:ext uri="{FF2B5EF4-FFF2-40B4-BE49-F238E27FC236}">
                    <a16:creationId xmlns:a16="http://schemas.microsoft.com/office/drawing/2014/main" id="{7D1DE69D-BF24-4C08-A674-5894D97E7818}"/>
                  </a:ext>
                </a:extLst>
              </p:cNvPr>
              <p:cNvCxnSpPr/>
              <p:nvPr/>
            </p:nvCxnSpPr>
            <p:spPr>
              <a:xfrm>
                <a:off x="2240280" y="2370780"/>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59" name="Straight Arrow Connector 58">
                <a:extLst>
                  <a:ext uri="{FF2B5EF4-FFF2-40B4-BE49-F238E27FC236}">
                    <a16:creationId xmlns:a16="http://schemas.microsoft.com/office/drawing/2014/main" id="{D57E592F-47D8-487A-9E47-9E145078A34E}"/>
                  </a:ext>
                </a:extLst>
              </p:cNvPr>
              <p:cNvCxnSpPr/>
              <p:nvPr/>
            </p:nvCxnSpPr>
            <p:spPr>
              <a:xfrm>
                <a:off x="2290160" y="2980382"/>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0" name="Straight Arrow Connector 59">
                <a:extLst>
                  <a:ext uri="{FF2B5EF4-FFF2-40B4-BE49-F238E27FC236}">
                    <a16:creationId xmlns:a16="http://schemas.microsoft.com/office/drawing/2014/main" id="{2AA40F87-A1E8-443D-86B7-9486937E7A6E}"/>
                  </a:ext>
                </a:extLst>
              </p:cNvPr>
              <p:cNvCxnSpPr/>
              <p:nvPr/>
            </p:nvCxnSpPr>
            <p:spPr>
              <a:xfrm>
                <a:off x="2289805" y="3782975"/>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1" name="Straight Arrow Connector 60">
                <a:extLst>
                  <a:ext uri="{FF2B5EF4-FFF2-40B4-BE49-F238E27FC236}">
                    <a16:creationId xmlns:a16="http://schemas.microsoft.com/office/drawing/2014/main" id="{5BCE1299-0F3F-46D1-92B9-6CBA436A6586}"/>
                  </a:ext>
                </a:extLst>
              </p:cNvPr>
              <p:cNvCxnSpPr/>
              <p:nvPr/>
            </p:nvCxnSpPr>
            <p:spPr>
              <a:xfrm>
                <a:off x="2255520" y="4511039"/>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2" name="Straight Arrow Connector 61">
                <a:extLst>
                  <a:ext uri="{FF2B5EF4-FFF2-40B4-BE49-F238E27FC236}">
                    <a16:creationId xmlns:a16="http://schemas.microsoft.com/office/drawing/2014/main" id="{D14C070F-9A00-4E70-921E-B8AA304D116E}"/>
                  </a:ext>
                </a:extLst>
              </p:cNvPr>
              <p:cNvCxnSpPr/>
              <p:nvPr/>
            </p:nvCxnSpPr>
            <p:spPr>
              <a:xfrm>
                <a:off x="2289805" y="5306374"/>
                <a:ext cx="0" cy="2895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63" name="Oval 62">
                <a:extLst>
                  <a:ext uri="{FF2B5EF4-FFF2-40B4-BE49-F238E27FC236}">
                    <a16:creationId xmlns:a16="http://schemas.microsoft.com/office/drawing/2014/main" id="{456922D8-9377-4C57-B8A7-C312A555BD25}"/>
                  </a:ext>
                </a:extLst>
              </p:cNvPr>
              <p:cNvSpPr/>
              <p:nvPr/>
            </p:nvSpPr>
            <p:spPr>
              <a:xfrm>
                <a:off x="4617720" y="1798320"/>
                <a:ext cx="1653540" cy="76962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phân mảnh</a:t>
                </a:r>
                <a:endParaRPr lang="en-US" sz="1100">
                  <a:effectLst/>
                  <a:ea typeface="Calibri" panose="020F0502020204030204" pitchFamily="34" charset="0"/>
                  <a:cs typeface="Times New Roman" panose="02020603050405020304" pitchFamily="18" charset="0"/>
                </a:endParaRPr>
              </a:p>
            </p:txBody>
          </p:sp>
          <p:sp>
            <p:nvSpPr>
              <p:cNvPr id="64" name="Oval 63">
                <a:extLst>
                  <a:ext uri="{FF2B5EF4-FFF2-40B4-BE49-F238E27FC236}">
                    <a16:creationId xmlns:a16="http://schemas.microsoft.com/office/drawing/2014/main" id="{00281220-9F10-4057-948F-7955F4738BB2}"/>
                  </a:ext>
                </a:extLst>
              </p:cNvPr>
              <p:cNvSpPr/>
              <p:nvPr/>
            </p:nvSpPr>
            <p:spPr>
              <a:xfrm>
                <a:off x="4452807" y="3099088"/>
                <a:ext cx="1874855" cy="815341"/>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Các thống kê trên các mảnh</a:t>
                </a:r>
                <a:endParaRPr lang="en-US" sz="1100">
                  <a:effectLst/>
                  <a:ea typeface="Calibri" panose="020F0502020204030204" pitchFamily="34" charset="0"/>
                  <a:cs typeface="Times New Roman" panose="02020603050405020304" pitchFamily="18" charset="0"/>
                </a:endParaRPr>
              </a:p>
            </p:txBody>
          </p:sp>
          <p:sp>
            <p:nvSpPr>
              <p:cNvPr id="65" name="Oval 64">
                <a:extLst>
                  <a:ext uri="{FF2B5EF4-FFF2-40B4-BE49-F238E27FC236}">
                    <a16:creationId xmlns:a16="http://schemas.microsoft.com/office/drawing/2014/main" id="{55C99FB7-8481-4216-A5E8-AD7709720697}"/>
                  </a:ext>
                </a:extLst>
              </p:cNvPr>
              <p:cNvSpPr/>
              <p:nvPr/>
            </p:nvSpPr>
            <p:spPr>
              <a:xfrm>
                <a:off x="4674120" y="4648201"/>
                <a:ext cx="1653540" cy="769620"/>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địa phương</a:t>
                </a:r>
                <a:endParaRPr lang="en-US" sz="1100">
                  <a:effectLst/>
                  <a:ea typeface="Calibri" panose="020F0502020204030204" pitchFamily="34" charset="0"/>
                  <a:cs typeface="Times New Roman" panose="02020603050405020304" pitchFamily="18" charset="0"/>
                </a:endParaRPr>
              </a:p>
            </p:txBody>
          </p:sp>
          <p:cxnSp>
            <p:nvCxnSpPr>
              <p:cNvPr id="66" name="Straight Arrow Connector 65">
                <a:extLst>
                  <a:ext uri="{FF2B5EF4-FFF2-40B4-BE49-F238E27FC236}">
                    <a16:creationId xmlns:a16="http://schemas.microsoft.com/office/drawing/2014/main" id="{EE9E6CDC-8EB3-4C88-B9BD-D327E526276A}"/>
                  </a:ext>
                </a:extLst>
              </p:cNvPr>
              <p:cNvCxnSpPr/>
              <p:nvPr/>
            </p:nvCxnSpPr>
            <p:spPr>
              <a:xfrm flipH="1">
                <a:off x="3211829" y="701772"/>
                <a:ext cx="137160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7" name="Straight Arrow Connector 66">
                <a:extLst>
                  <a:ext uri="{FF2B5EF4-FFF2-40B4-BE49-F238E27FC236}">
                    <a16:creationId xmlns:a16="http://schemas.microsoft.com/office/drawing/2014/main" id="{48261CE4-BA90-40C6-9A9A-99EF447ACC84}"/>
                  </a:ext>
                </a:extLst>
              </p:cNvPr>
              <p:cNvCxnSpPr/>
              <p:nvPr/>
            </p:nvCxnSpPr>
            <p:spPr>
              <a:xfrm flipH="1">
                <a:off x="3082285" y="2158711"/>
                <a:ext cx="1447800" cy="762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68" name="Straight Arrow Connector 67">
                <a:extLst>
                  <a:ext uri="{FF2B5EF4-FFF2-40B4-BE49-F238E27FC236}">
                    <a16:creationId xmlns:a16="http://schemas.microsoft.com/office/drawing/2014/main" id="{439721D2-FD48-410E-BBE1-3D5A42F1AF4C}"/>
                  </a:ext>
                </a:extLst>
              </p:cNvPr>
              <p:cNvCxnSpPr/>
              <p:nvPr/>
            </p:nvCxnSpPr>
            <p:spPr>
              <a:xfrm flipH="1">
                <a:off x="3489960" y="5033011"/>
                <a:ext cx="116586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cxnSp>
          <p:nvCxnSpPr>
            <p:cNvPr id="45" name="Straight Arrow Connector 44">
              <a:extLst>
                <a:ext uri="{FF2B5EF4-FFF2-40B4-BE49-F238E27FC236}">
                  <a16:creationId xmlns:a16="http://schemas.microsoft.com/office/drawing/2014/main" id="{5CBF7750-BE37-4B02-8B6B-67C373F9E71B}"/>
                </a:ext>
              </a:extLst>
            </p:cNvPr>
            <p:cNvCxnSpPr/>
            <p:nvPr/>
          </p:nvCxnSpPr>
          <p:spPr>
            <a:xfrm flipH="1">
              <a:off x="3511203" y="3539136"/>
              <a:ext cx="92964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grpSp>
      <p:sp>
        <p:nvSpPr>
          <p:cNvPr id="69" name="Oval 68">
            <a:extLst>
              <a:ext uri="{FF2B5EF4-FFF2-40B4-BE49-F238E27FC236}">
                <a16:creationId xmlns:a16="http://schemas.microsoft.com/office/drawing/2014/main" id="{9F8C77F9-7F51-4B40-B41A-158873A82146}"/>
              </a:ext>
            </a:extLst>
          </p:cNvPr>
          <p:cNvSpPr/>
          <p:nvPr/>
        </p:nvSpPr>
        <p:spPr>
          <a:xfrm>
            <a:off x="7782140" y="1454347"/>
            <a:ext cx="1180958" cy="549663"/>
          </a:xfrm>
          <a:prstGeom prst="ellipse">
            <a:avLst/>
          </a:prstGeom>
          <a:solidFill>
            <a:schemeClr val="accent4">
              <a:lumMod val="40000"/>
              <a:lumOff val="6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spcBef>
                <a:spcPts val="0"/>
              </a:spcBef>
              <a:spcAft>
                <a:spcPts val="0"/>
              </a:spcAft>
            </a:pPr>
            <a:r>
              <a:rPr lang="en-US" sz="1100" b="1">
                <a:solidFill>
                  <a:srgbClr val="000000"/>
                </a:solidFill>
                <a:effectLst/>
                <a:latin typeface="Times New Roman" panose="02020603050405020304" pitchFamily="18" charset="0"/>
                <a:ea typeface="Calibri" panose="020F0502020204030204" pitchFamily="34" charset="0"/>
                <a:cs typeface="Times New Roman" panose="02020603050405020304" pitchFamily="18" charset="0"/>
              </a:rPr>
              <a:t>Lược đồ tổng thể</a:t>
            </a:r>
            <a:endParaRPr lang="en-US" sz="1100">
              <a:effectLst/>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747061714"/>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8"/>
          <p:cNvPicPr preferRelativeResize="0"/>
          <p:nvPr/>
        </p:nvPicPr>
        <p:blipFill rotWithShape="1">
          <a:blip r:embed="rId3">
            <a:alphaModFix/>
          </a:blip>
          <a:srcRect/>
          <a:stretch/>
        </p:blipFill>
        <p:spPr>
          <a:xfrm>
            <a:off x="6606988" y="1364190"/>
            <a:ext cx="946600" cy="992850"/>
          </a:xfrm>
          <a:prstGeom prst="rect">
            <a:avLst/>
          </a:prstGeom>
          <a:noFill/>
          <a:ln>
            <a:noFill/>
          </a:ln>
        </p:spPr>
      </p:pic>
      <p:sp>
        <p:nvSpPr>
          <p:cNvPr id="184" name="Google Shape;184;p38"/>
          <p:cNvSpPr txBox="1">
            <a:spLocks noGrp="1"/>
          </p:cNvSpPr>
          <p:nvPr>
            <p:ph type="title"/>
          </p:nvPr>
        </p:nvSpPr>
        <p:spPr>
          <a:xfrm>
            <a:off x="259752" y="42600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3.2 Tại sao phải nghiên cứu xử lý truy vấn tập chung</a:t>
            </a:r>
            <a:endParaRPr/>
          </a:p>
          <a:p>
            <a:pPr marL="0" lvl="0" indent="0" algn="l" rtl="0">
              <a:spcBef>
                <a:spcPts val="0"/>
              </a:spcBef>
              <a:spcAft>
                <a:spcPts val="0"/>
              </a:spcAft>
              <a:buNone/>
            </a:pPr>
            <a:endParaRPr/>
          </a:p>
        </p:txBody>
      </p:sp>
      <p:sp>
        <p:nvSpPr>
          <p:cNvPr id="186" name="Google Shape;186;p38"/>
          <p:cNvSpPr txBox="1">
            <a:spLocks noGrp="1"/>
          </p:cNvSpPr>
          <p:nvPr>
            <p:ph type="subTitle" idx="2"/>
          </p:nvPr>
        </p:nvSpPr>
        <p:spPr>
          <a:xfrm>
            <a:off x="102564" y="2628215"/>
            <a:ext cx="3486272" cy="938400"/>
          </a:xfrm>
          <a:prstGeom prst="rect">
            <a:avLst/>
          </a:prstGeom>
        </p:spPr>
        <p:txBody>
          <a:bodyPr spcFirstLastPara="1" wrap="square" lIns="91425" tIns="91425" rIns="91425" bIns="91425" anchor="t" anchorCtr="0">
            <a:noAutofit/>
          </a:bodyPr>
          <a:lstStyle/>
          <a:p>
            <a:pPr algn="l"/>
            <a:r>
              <a:rPr lang="en-US"/>
              <a:t>      C</a:t>
            </a:r>
            <a:r>
              <a:rPr lang="vi-VN"/>
              <a:t>âu truy vấn phân tán phải được dịch thành các câu truy vấn cục bộ, và được xử lí theo phương pháp tập trung.</a:t>
            </a:r>
          </a:p>
        </p:txBody>
      </p:sp>
      <p:pic>
        <p:nvPicPr>
          <p:cNvPr id="191" name="Google Shape;191;p38"/>
          <p:cNvPicPr preferRelativeResize="0"/>
          <p:nvPr/>
        </p:nvPicPr>
        <p:blipFill rotWithShape="1">
          <a:blip r:embed="rId4">
            <a:alphaModFix/>
          </a:blip>
          <a:srcRect l="49" r="49"/>
          <a:stretch/>
        </p:blipFill>
        <p:spPr>
          <a:xfrm>
            <a:off x="1218537" y="1418640"/>
            <a:ext cx="1012465" cy="938400"/>
          </a:xfrm>
          <a:prstGeom prst="rect">
            <a:avLst/>
          </a:prstGeom>
          <a:noFill/>
          <a:ln>
            <a:noFill/>
          </a:ln>
        </p:spPr>
      </p:pic>
      <p:sp>
        <p:nvSpPr>
          <p:cNvPr id="29" name="Google Shape;186;p38">
            <a:extLst>
              <a:ext uri="{FF2B5EF4-FFF2-40B4-BE49-F238E27FC236}">
                <a16:creationId xmlns:a16="http://schemas.microsoft.com/office/drawing/2014/main" id="{DA5417C2-1906-4C02-AD1B-CEA7443A6672}"/>
              </a:ext>
            </a:extLst>
          </p:cNvPr>
          <p:cNvSpPr txBox="1">
            <a:spLocks/>
          </p:cNvSpPr>
          <p:nvPr/>
        </p:nvSpPr>
        <p:spPr>
          <a:xfrm>
            <a:off x="3683791" y="2584092"/>
            <a:ext cx="2440941"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l">
              <a:lnSpc>
                <a:spcPct val="107000"/>
              </a:lnSpc>
              <a:spcAft>
                <a:spcPts val="800"/>
              </a:spcAft>
            </a:pPr>
            <a:r>
              <a:rPr lang="en-US"/>
              <a:t>C</a:t>
            </a:r>
            <a:r>
              <a:rPr lang="vi-VN"/>
              <a:t>ác kỹ thuật tối ưu hoá phân tán thường là các mở rộng của kỹ thuật tập trung.</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30" name="Google Shape;186;p38">
            <a:extLst>
              <a:ext uri="{FF2B5EF4-FFF2-40B4-BE49-F238E27FC236}">
                <a16:creationId xmlns:a16="http://schemas.microsoft.com/office/drawing/2014/main" id="{4BE0EF3A-810A-4D34-846F-3599EC68781F}"/>
              </a:ext>
            </a:extLst>
          </p:cNvPr>
          <p:cNvSpPr txBox="1">
            <a:spLocks/>
          </p:cNvSpPr>
          <p:nvPr/>
        </p:nvSpPr>
        <p:spPr>
          <a:xfrm>
            <a:off x="5970585" y="2633622"/>
            <a:ext cx="2344359"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lvl="0" indent="0">
              <a:lnSpc>
                <a:spcPct val="107000"/>
              </a:lnSpc>
              <a:spcAft>
                <a:spcPts val="800"/>
              </a:spcAft>
            </a:pPr>
            <a:r>
              <a:rPr lang="vi-VN"/>
              <a:t> </a:t>
            </a:r>
            <a:r>
              <a:rPr lang="en-US"/>
              <a:t>T</a:t>
            </a:r>
            <a:r>
              <a:rPr lang="vi-VN"/>
              <a:t>ối ưu hoá tập trung thường đơn giản.</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20" name="Google Shape;152;p34">
            <a:extLst>
              <a:ext uri="{FF2B5EF4-FFF2-40B4-BE49-F238E27FC236}">
                <a16:creationId xmlns:a16="http://schemas.microsoft.com/office/drawing/2014/main" id="{0C1562E6-D58F-4291-BA49-A1741BD3AF13}"/>
              </a:ext>
            </a:extLst>
          </p:cNvPr>
          <p:cNvSpPr txBox="1">
            <a:spLocks/>
          </p:cNvSpPr>
          <p:nvPr/>
        </p:nvSpPr>
        <p:spPr>
          <a:xfrm>
            <a:off x="1527942" y="1625551"/>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01</a:t>
            </a:r>
          </a:p>
        </p:txBody>
      </p:sp>
      <p:sp>
        <p:nvSpPr>
          <p:cNvPr id="21" name="Google Shape;152;p34">
            <a:extLst>
              <a:ext uri="{FF2B5EF4-FFF2-40B4-BE49-F238E27FC236}">
                <a16:creationId xmlns:a16="http://schemas.microsoft.com/office/drawing/2014/main" id="{98FB2E66-D082-4049-94F8-54EF57726AC8}"/>
              </a:ext>
            </a:extLst>
          </p:cNvPr>
          <p:cNvSpPr txBox="1">
            <a:spLocks/>
          </p:cNvSpPr>
          <p:nvPr/>
        </p:nvSpPr>
        <p:spPr>
          <a:xfrm>
            <a:off x="4473435" y="1657917"/>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02</a:t>
            </a:r>
          </a:p>
        </p:txBody>
      </p:sp>
      <p:sp>
        <p:nvSpPr>
          <p:cNvPr id="22" name="Google Shape;152;p34">
            <a:extLst>
              <a:ext uri="{FF2B5EF4-FFF2-40B4-BE49-F238E27FC236}">
                <a16:creationId xmlns:a16="http://schemas.microsoft.com/office/drawing/2014/main" id="{1E645C5D-85B0-4148-801B-CD243178C513}"/>
              </a:ext>
            </a:extLst>
          </p:cNvPr>
          <p:cNvSpPr txBox="1">
            <a:spLocks/>
          </p:cNvSpPr>
          <p:nvPr/>
        </p:nvSpPr>
        <p:spPr>
          <a:xfrm>
            <a:off x="6774913" y="1625551"/>
            <a:ext cx="778675" cy="524578"/>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 sz="2400" b="1">
                <a:solidFill>
                  <a:srgbClr val="6AA84F"/>
                </a:solidFill>
                <a:latin typeface="Quicksand Light" panose="020B0604020202020204" charset="0"/>
              </a:rPr>
              <a:t>03</a:t>
            </a:r>
          </a:p>
        </p:txBody>
      </p:sp>
      <p:pic>
        <p:nvPicPr>
          <p:cNvPr id="23" name="Google Shape;496;p51">
            <a:extLst>
              <a:ext uri="{FF2B5EF4-FFF2-40B4-BE49-F238E27FC236}">
                <a16:creationId xmlns:a16="http://schemas.microsoft.com/office/drawing/2014/main" id="{4263770A-9828-4AFE-ACC8-C2BBA72E466A}"/>
              </a:ext>
            </a:extLst>
          </p:cNvPr>
          <p:cNvPicPr preferRelativeResize="0"/>
          <p:nvPr/>
        </p:nvPicPr>
        <p:blipFill>
          <a:blip r:embed="rId5">
            <a:alphaModFix/>
          </a:blip>
          <a:stretch>
            <a:fillRect/>
          </a:stretch>
        </p:blipFill>
        <p:spPr>
          <a:xfrm>
            <a:off x="4250373" y="1423781"/>
            <a:ext cx="1076078" cy="992850"/>
          </a:xfrm>
          <a:prstGeom prst="rect">
            <a:avLst/>
          </a:prstGeom>
          <a:noFill/>
          <a:ln>
            <a:noFill/>
          </a:ln>
        </p:spPr>
      </p:pic>
    </p:spTree>
    <p:extLst>
      <p:ext uri="{BB962C8B-B14F-4D97-AF65-F5344CB8AC3E}">
        <p14:creationId xmlns:p14="http://schemas.microsoft.com/office/powerpoint/2010/main" val="7559043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inVertical)">
                                      <p:cBhvr>
                                        <p:cTn id="10" dur="500"/>
                                        <p:tgtEl>
                                          <p:spTgt spid="19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6">
                                            <p:txEl>
                                              <p:pRg st="0" end="0"/>
                                            </p:txEl>
                                          </p:spTgt>
                                        </p:tgtEl>
                                        <p:attrNameLst>
                                          <p:attrName>style.visibility</p:attrName>
                                        </p:attrNameLst>
                                      </p:cBhvr>
                                      <p:to>
                                        <p:strVal val="visible"/>
                                      </p:to>
                                    </p:set>
                                    <p:animEffect transition="in" filter="barn(inVertical)">
                                      <p:cBhvr>
                                        <p:cTn id="13" dur="500"/>
                                        <p:tgtEl>
                                          <p:spTgt spid="186">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1"/>
                                        </p:tgtEl>
                                        <p:attrNameLst>
                                          <p:attrName>style.visibility</p:attrName>
                                        </p:attrNameLst>
                                      </p:cBhvr>
                                      <p:to>
                                        <p:strVal val="visible"/>
                                      </p:to>
                                    </p:set>
                                    <p:animEffect transition="in" filter="barn(inVertical)">
                                      <p:cBhvr>
                                        <p:cTn id="18" dur="500"/>
                                        <p:tgtEl>
                                          <p:spTgt spid="21"/>
                                        </p:tgtEl>
                                      </p:cBhvr>
                                    </p:animEffect>
                                  </p:childTnLst>
                                </p:cTn>
                              </p:par>
                              <p:par>
                                <p:cTn id="19" presetID="16" presetClass="entr" presetSubtype="21" fill="hold" nodeType="withEffect">
                                  <p:stCondLst>
                                    <p:cond delay="0"/>
                                  </p:stCondLst>
                                  <p:childTnLst>
                                    <p:set>
                                      <p:cBhvr>
                                        <p:cTn id="20" dur="1" fill="hold">
                                          <p:stCondLst>
                                            <p:cond delay="0"/>
                                          </p:stCondLst>
                                        </p:cTn>
                                        <p:tgtEl>
                                          <p:spTgt spid="23"/>
                                        </p:tgtEl>
                                        <p:attrNameLst>
                                          <p:attrName>style.visibility</p:attrName>
                                        </p:attrNameLst>
                                      </p:cBhvr>
                                      <p:to>
                                        <p:strVal val="visible"/>
                                      </p:to>
                                    </p:set>
                                    <p:animEffect transition="in" filter="barn(inVertical)">
                                      <p:cBhvr>
                                        <p:cTn id="21" dur="500"/>
                                        <p:tgtEl>
                                          <p:spTgt spid="2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barn(inVertical)">
                                      <p:cBhvr>
                                        <p:cTn id="29" dur="500"/>
                                        <p:tgtEl>
                                          <p:spTgt spid="22"/>
                                        </p:tgtEl>
                                      </p:cBhvr>
                                    </p:animEffect>
                                  </p:childTnLst>
                                </p:cTn>
                              </p:par>
                              <p:par>
                                <p:cTn id="30" presetID="16" presetClass="entr" presetSubtype="21" fill="hold" nodeType="withEffect">
                                  <p:stCondLst>
                                    <p:cond delay="0"/>
                                  </p:stCondLst>
                                  <p:childTnLst>
                                    <p:set>
                                      <p:cBhvr>
                                        <p:cTn id="31" dur="1" fill="hold">
                                          <p:stCondLst>
                                            <p:cond delay="0"/>
                                          </p:stCondLst>
                                        </p:cTn>
                                        <p:tgtEl>
                                          <p:spTgt spid="183"/>
                                        </p:tgtEl>
                                        <p:attrNameLst>
                                          <p:attrName>style.visibility</p:attrName>
                                        </p:attrNameLst>
                                      </p:cBhvr>
                                      <p:to>
                                        <p:strVal val="visible"/>
                                      </p:to>
                                    </p:set>
                                    <p:animEffect transition="in" filter="barn(inVertical)">
                                      <p:cBhvr>
                                        <p:cTn id="32" dur="500"/>
                                        <p:tgtEl>
                                          <p:spTgt spid="183"/>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barn(inVertical)">
                                      <p:cBhvr>
                                        <p:cTn id="3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P spid="29" grpId="0"/>
      <p:bldP spid="30" grpId="0"/>
      <p:bldP spid="20" grpId="0"/>
      <p:bldP spid="21" grpId="0"/>
      <p:bldP spid="2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84"/>
        <p:cNvGrpSpPr/>
        <p:nvPr/>
      </p:nvGrpSpPr>
      <p:grpSpPr>
        <a:xfrm>
          <a:off x="0" y="0"/>
          <a:ext cx="0" cy="0"/>
          <a:chOff x="0" y="0"/>
          <a:chExt cx="0" cy="0"/>
        </a:xfrm>
      </p:grpSpPr>
      <p:sp>
        <p:nvSpPr>
          <p:cNvPr id="485" name="Google Shape;485;p51"/>
          <p:cNvSpPr txBox="1">
            <a:spLocks noGrp="1"/>
          </p:cNvSpPr>
          <p:nvPr>
            <p:ph type="title"/>
          </p:nvPr>
        </p:nvSpPr>
        <p:spPr>
          <a:xfrm>
            <a:off x="409028" y="157274"/>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6AA84F"/>
                </a:solidFill>
              </a:rPr>
              <a:t>3</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a:t>
            </a:r>
            <a:br>
              <a:rPr lang="en-US">
                <a:solidFill>
                  <a:srgbClr val="6AA84F"/>
                </a:solidFill>
              </a:rPr>
            </a:br>
            <a:r>
              <a:rPr lang="en-US">
                <a:solidFill>
                  <a:srgbClr val="6AA84F"/>
                </a:solidFill>
              </a:rPr>
              <a:t>	trong cơ sở dữ liệu tập chung</a:t>
            </a:r>
            <a:endParaRPr/>
          </a:p>
        </p:txBody>
      </p:sp>
      <p:grpSp>
        <p:nvGrpSpPr>
          <p:cNvPr id="486" name="Google Shape;486;p51"/>
          <p:cNvGrpSpPr/>
          <p:nvPr/>
        </p:nvGrpSpPr>
        <p:grpSpPr>
          <a:xfrm>
            <a:off x="2591726" y="3056825"/>
            <a:ext cx="4295631" cy="189"/>
            <a:chOff x="3720318" y="1857562"/>
            <a:chExt cx="1223025" cy="54"/>
          </a:xfrm>
        </p:grpSpPr>
        <p:cxnSp>
          <p:nvCxnSpPr>
            <p:cNvPr id="487" name="Google Shape;487;p51"/>
            <p:cNvCxnSpPr/>
            <p:nvPr/>
          </p:nvCxnSpPr>
          <p:spPr>
            <a:xfrm>
              <a:off x="4440243" y="1857616"/>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8" name="Google Shape;488;p51"/>
            <p:cNvCxnSpPr/>
            <p:nvPr/>
          </p:nvCxnSpPr>
          <p:spPr>
            <a:xfrm>
              <a:off x="4074943"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89" name="Google Shape;489;p51"/>
            <p:cNvCxnSpPr/>
            <p:nvPr/>
          </p:nvCxnSpPr>
          <p:spPr>
            <a:xfrm>
              <a:off x="3720318" y="1857562"/>
              <a:ext cx="173400" cy="0"/>
            </a:xfrm>
            <a:prstGeom prst="straightConnector1">
              <a:avLst/>
            </a:prstGeom>
            <a:noFill/>
            <a:ln w="9525" cap="flat" cmpd="sng">
              <a:solidFill>
                <a:srgbClr val="434343"/>
              </a:solidFill>
              <a:prstDash val="lgDashDot"/>
              <a:round/>
              <a:headEnd type="none" w="med" len="med"/>
              <a:tailEnd type="none" w="med" len="med"/>
            </a:ln>
          </p:spPr>
        </p:cxnSp>
        <p:cxnSp>
          <p:nvCxnSpPr>
            <p:cNvPr id="490" name="Google Shape;490;p51"/>
            <p:cNvCxnSpPr/>
            <p:nvPr/>
          </p:nvCxnSpPr>
          <p:spPr>
            <a:xfrm>
              <a:off x="4801443" y="1857616"/>
              <a:ext cx="141900" cy="0"/>
            </a:xfrm>
            <a:prstGeom prst="straightConnector1">
              <a:avLst/>
            </a:prstGeom>
            <a:noFill/>
            <a:ln w="9525" cap="flat" cmpd="sng">
              <a:solidFill>
                <a:srgbClr val="434343"/>
              </a:solidFill>
              <a:prstDash val="lgDashDot"/>
              <a:round/>
              <a:headEnd type="none" w="med" len="med"/>
              <a:tailEnd type="triangle" w="med" len="med"/>
            </a:ln>
          </p:spPr>
        </p:cxnSp>
      </p:grpSp>
      <p:cxnSp>
        <p:nvCxnSpPr>
          <p:cNvPr id="491" name="Google Shape;491;p51"/>
          <p:cNvCxnSpPr>
            <a:cxnSpLocks/>
          </p:cNvCxnSpPr>
          <p:nvPr/>
        </p:nvCxnSpPr>
        <p:spPr>
          <a:xfrm flipV="1">
            <a:off x="1287202" y="3075274"/>
            <a:ext cx="621358" cy="10333"/>
          </a:xfrm>
          <a:prstGeom prst="straightConnector1">
            <a:avLst/>
          </a:prstGeom>
          <a:noFill/>
          <a:ln w="9525" cap="flat" cmpd="sng">
            <a:solidFill>
              <a:srgbClr val="434343"/>
            </a:solidFill>
            <a:prstDash val="lgDashDot"/>
            <a:round/>
            <a:headEnd type="none" w="med" len="med"/>
            <a:tailEnd type="none" w="med" len="med"/>
          </a:ln>
        </p:spPr>
      </p:cxnSp>
      <p:cxnSp>
        <p:nvCxnSpPr>
          <p:cNvPr id="493" name="Google Shape;493;p51"/>
          <p:cNvCxnSpPr>
            <a:cxnSpLocks/>
          </p:cNvCxnSpPr>
          <p:nvPr/>
        </p:nvCxnSpPr>
        <p:spPr>
          <a:xfrm flipV="1">
            <a:off x="899333" y="2209800"/>
            <a:ext cx="8411" cy="442282"/>
          </a:xfrm>
          <a:prstGeom prst="straightConnector1">
            <a:avLst/>
          </a:prstGeom>
          <a:noFill/>
          <a:ln w="9525" cap="flat" cmpd="sng">
            <a:solidFill>
              <a:srgbClr val="434343"/>
            </a:solidFill>
            <a:prstDash val="lgDashDot"/>
            <a:round/>
            <a:headEnd type="none" w="med" len="med"/>
            <a:tailEnd type="none" w="med" len="med"/>
          </a:ln>
        </p:spPr>
      </p:cxnSp>
      <p:pic>
        <p:nvPicPr>
          <p:cNvPr id="495" name="Google Shape;495;p51"/>
          <p:cNvPicPr preferRelativeResize="0"/>
          <p:nvPr/>
        </p:nvPicPr>
        <p:blipFill>
          <a:blip r:embed="rId3">
            <a:alphaModFix/>
          </a:blip>
          <a:stretch>
            <a:fillRect/>
          </a:stretch>
        </p:blipFill>
        <p:spPr>
          <a:xfrm>
            <a:off x="4517265" y="2631775"/>
            <a:ext cx="721541" cy="756374"/>
          </a:xfrm>
          <a:prstGeom prst="rect">
            <a:avLst/>
          </a:prstGeom>
          <a:noFill/>
          <a:ln>
            <a:noFill/>
          </a:ln>
        </p:spPr>
      </p:pic>
      <p:pic>
        <p:nvPicPr>
          <p:cNvPr id="496" name="Google Shape;496;p51"/>
          <p:cNvPicPr preferRelativeResize="0"/>
          <p:nvPr/>
        </p:nvPicPr>
        <p:blipFill>
          <a:blip r:embed="rId4">
            <a:alphaModFix/>
          </a:blip>
          <a:stretch>
            <a:fillRect/>
          </a:stretch>
        </p:blipFill>
        <p:spPr>
          <a:xfrm>
            <a:off x="491296" y="2696469"/>
            <a:ext cx="816075" cy="756372"/>
          </a:xfrm>
          <a:prstGeom prst="rect">
            <a:avLst/>
          </a:prstGeom>
          <a:noFill/>
          <a:ln>
            <a:noFill/>
          </a:ln>
        </p:spPr>
      </p:pic>
      <p:pic>
        <p:nvPicPr>
          <p:cNvPr id="497" name="Google Shape;497;p51"/>
          <p:cNvPicPr preferRelativeResize="0"/>
          <p:nvPr/>
        </p:nvPicPr>
        <p:blipFill>
          <a:blip r:embed="rId5">
            <a:alphaModFix/>
          </a:blip>
          <a:stretch>
            <a:fillRect/>
          </a:stretch>
        </p:blipFill>
        <p:spPr>
          <a:xfrm>
            <a:off x="3185402" y="2642107"/>
            <a:ext cx="815596" cy="756373"/>
          </a:xfrm>
          <a:prstGeom prst="rect">
            <a:avLst/>
          </a:prstGeom>
          <a:noFill/>
          <a:ln>
            <a:noFill/>
          </a:ln>
        </p:spPr>
      </p:pic>
      <p:pic>
        <p:nvPicPr>
          <p:cNvPr id="498" name="Google Shape;498;p51"/>
          <p:cNvPicPr preferRelativeResize="0"/>
          <p:nvPr/>
        </p:nvPicPr>
        <p:blipFill>
          <a:blip r:embed="rId6">
            <a:alphaModFix/>
          </a:blip>
          <a:stretch>
            <a:fillRect/>
          </a:stretch>
        </p:blipFill>
        <p:spPr>
          <a:xfrm>
            <a:off x="1803469" y="2696469"/>
            <a:ext cx="816075" cy="756372"/>
          </a:xfrm>
          <a:prstGeom prst="rect">
            <a:avLst/>
          </a:prstGeom>
          <a:noFill/>
          <a:ln>
            <a:noFill/>
          </a:ln>
        </p:spPr>
      </p:pic>
      <p:pic>
        <p:nvPicPr>
          <p:cNvPr id="499" name="Google Shape;499;p51"/>
          <p:cNvPicPr preferRelativeResize="0"/>
          <p:nvPr/>
        </p:nvPicPr>
        <p:blipFill rotWithShape="1">
          <a:blip r:embed="rId7">
            <a:alphaModFix/>
          </a:blip>
          <a:srcRect t="79" b="89"/>
          <a:stretch/>
        </p:blipFill>
        <p:spPr>
          <a:xfrm rot="-5400000">
            <a:off x="6880795" y="2362556"/>
            <a:ext cx="1328601" cy="1315476"/>
          </a:xfrm>
          <a:prstGeom prst="rect">
            <a:avLst/>
          </a:prstGeom>
          <a:noFill/>
          <a:ln>
            <a:noFill/>
          </a:ln>
        </p:spPr>
      </p:pic>
      <p:sp>
        <p:nvSpPr>
          <p:cNvPr id="500" name="Google Shape;500;p51"/>
          <p:cNvSpPr txBox="1"/>
          <p:nvPr/>
        </p:nvSpPr>
        <p:spPr>
          <a:xfrm>
            <a:off x="879926" y="1504624"/>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1:</a:t>
            </a:r>
            <a:endParaRPr sz="1600">
              <a:solidFill>
                <a:schemeClr val="lt2"/>
              </a:solidFill>
              <a:latin typeface="Quicksand Light"/>
              <a:ea typeface="Quicksand Light"/>
              <a:cs typeface="Quicksand Light"/>
              <a:sym typeface="Quicksand Light"/>
            </a:endParaRPr>
          </a:p>
        </p:txBody>
      </p:sp>
      <p:sp>
        <p:nvSpPr>
          <p:cNvPr id="501" name="Google Shape;501;p51"/>
          <p:cNvSpPr txBox="1"/>
          <p:nvPr/>
        </p:nvSpPr>
        <p:spPr>
          <a:xfrm>
            <a:off x="871479" y="1793547"/>
            <a:ext cx="2052634"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Kiểm tra ngữ pháp</a:t>
            </a:r>
            <a:endParaRPr sz="1600">
              <a:solidFill>
                <a:srgbClr val="434343"/>
              </a:solidFill>
              <a:latin typeface="Quicksand Light" panose="020B0604020202020204" charset="0"/>
              <a:ea typeface="Quicksand Light"/>
              <a:cs typeface="Quicksand Light"/>
              <a:sym typeface="Quicksand Light"/>
            </a:endParaRPr>
          </a:p>
        </p:txBody>
      </p:sp>
      <p:sp>
        <p:nvSpPr>
          <p:cNvPr id="502" name="Google Shape;502;p51"/>
          <p:cNvSpPr txBox="1"/>
          <p:nvPr/>
        </p:nvSpPr>
        <p:spPr>
          <a:xfrm>
            <a:off x="6110104" y="1474247"/>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5:</a:t>
            </a:r>
            <a:endParaRPr sz="1600">
              <a:solidFill>
                <a:schemeClr val="lt2"/>
              </a:solidFill>
              <a:latin typeface="Quicksand Light"/>
              <a:ea typeface="Quicksand Light"/>
              <a:cs typeface="Quicksand Light"/>
              <a:sym typeface="Quicksand Light"/>
            </a:endParaRPr>
          </a:p>
        </p:txBody>
      </p:sp>
      <p:sp>
        <p:nvSpPr>
          <p:cNvPr id="503" name="Google Shape;503;p51"/>
          <p:cNvSpPr txBox="1"/>
          <p:nvPr/>
        </p:nvSpPr>
        <p:spPr>
          <a:xfrm>
            <a:off x="3616623" y="1762138"/>
            <a:ext cx="1711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US" sz="1600">
                <a:effectLst/>
                <a:latin typeface="Quicksand Light" panose="020B0604020202020204" charset="0"/>
                <a:ea typeface="Calibri" panose="020F0502020204030204" pitchFamily="34" charset="0"/>
              </a:rPr>
              <a:t>Dịch truy vấn </a:t>
            </a:r>
            <a:endParaRPr sz="1600">
              <a:solidFill>
                <a:srgbClr val="434343"/>
              </a:solidFill>
              <a:latin typeface="Quicksand Light" panose="020B0604020202020204" charset="0"/>
              <a:ea typeface="Quicksand Light"/>
              <a:cs typeface="Quicksand Light"/>
              <a:sym typeface="Quicksand Light"/>
            </a:endParaRPr>
          </a:p>
        </p:txBody>
      </p:sp>
      <p:sp>
        <p:nvSpPr>
          <p:cNvPr id="504" name="Google Shape;504;p51"/>
          <p:cNvSpPr txBox="1"/>
          <p:nvPr/>
        </p:nvSpPr>
        <p:spPr>
          <a:xfrm>
            <a:off x="2209547" y="3633788"/>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2:</a:t>
            </a:r>
            <a:endParaRPr sz="1600">
              <a:solidFill>
                <a:schemeClr val="lt2"/>
              </a:solidFill>
              <a:latin typeface="Quicksand Light"/>
              <a:ea typeface="Quicksand Light"/>
              <a:cs typeface="Quicksand Light"/>
              <a:sym typeface="Quicksand Light"/>
            </a:endParaRPr>
          </a:p>
        </p:txBody>
      </p:sp>
      <p:sp>
        <p:nvSpPr>
          <p:cNvPr id="505" name="Google Shape;505;p51"/>
          <p:cNvSpPr txBox="1"/>
          <p:nvPr/>
        </p:nvSpPr>
        <p:spPr>
          <a:xfrm>
            <a:off x="2186523" y="3921813"/>
            <a:ext cx="1711800"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rgbClr val="434343"/>
                </a:solidFill>
                <a:latin typeface="Quicksand Light"/>
                <a:ea typeface="Quicksand Light"/>
                <a:cs typeface="Quicksand Light"/>
                <a:sym typeface="Quicksand Light"/>
              </a:rPr>
              <a:t>Kiểm tra hợp lệ</a:t>
            </a:r>
            <a:endParaRPr sz="1600">
              <a:solidFill>
                <a:srgbClr val="434343"/>
              </a:solidFill>
              <a:latin typeface="Quicksand Light"/>
              <a:ea typeface="Quicksand Light"/>
              <a:cs typeface="Quicksand Light"/>
              <a:sym typeface="Quicksand Light"/>
            </a:endParaRPr>
          </a:p>
          <a:p>
            <a:pPr marL="0" lvl="0" indent="0" algn="l" rtl="0">
              <a:spcBef>
                <a:spcPts val="1600"/>
              </a:spcBef>
              <a:spcAft>
                <a:spcPts val="1600"/>
              </a:spcAft>
              <a:buNone/>
            </a:pPr>
            <a:endParaRPr sz="1600">
              <a:solidFill>
                <a:srgbClr val="434343"/>
              </a:solidFill>
              <a:latin typeface="Quicksand Light"/>
              <a:ea typeface="Quicksand Light"/>
              <a:cs typeface="Quicksand Light"/>
              <a:sym typeface="Quicksand Light"/>
            </a:endParaRPr>
          </a:p>
        </p:txBody>
      </p:sp>
      <p:sp>
        <p:nvSpPr>
          <p:cNvPr id="506" name="Google Shape;506;p51"/>
          <p:cNvSpPr txBox="1"/>
          <p:nvPr/>
        </p:nvSpPr>
        <p:spPr>
          <a:xfrm>
            <a:off x="4849310" y="3562886"/>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4:</a:t>
            </a:r>
            <a:endParaRPr sz="1600">
              <a:solidFill>
                <a:schemeClr val="lt2"/>
              </a:solidFill>
              <a:latin typeface="Quicksand Light"/>
              <a:ea typeface="Quicksand Light"/>
              <a:cs typeface="Quicksand Light"/>
              <a:sym typeface="Quicksand Light"/>
            </a:endParaRPr>
          </a:p>
        </p:txBody>
      </p:sp>
      <p:sp>
        <p:nvSpPr>
          <p:cNvPr id="507" name="Google Shape;507;p51"/>
          <p:cNvSpPr txBox="1"/>
          <p:nvPr/>
        </p:nvSpPr>
        <p:spPr>
          <a:xfrm>
            <a:off x="3944371" y="3831476"/>
            <a:ext cx="3165325" cy="651300"/>
          </a:xfrm>
          <a:prstGeom prst="rect">
            <a:avLst/>
          </a:prstGeom>
          <a:noFill/>
          <a:ln>
            <a:noFill/>
          </a:ln>
        </p:spPr>
        <p:txBody>
          <a:bodyPr spcFirstLastPara="1" wrap="square" lIns="91425" tIns="91425" rIns="91425" bIns="91425" anchor="t" anchorCtr="0">
            <a:noAutofit/>
          </a:bodyPr>
          <a:lstStyle/>
          <a:p>
            <a:pPr marL="914400" marR="0">
              <a:spcBef>
                <a:spcPts val="0"/>
              </a:spcBef>
              <a:spcAft>
                <a:spcPts val="0"/>
              </a:spcAft>
            </a:pPr>
            <a:r>
              <a:rPr lang="en-US" sz="1600">
                <a:effectLst/>
                <a:latin typeface="Quicksand Light" panose="020B0604020202020204" charset="0"/>
                <a:ea typeface="Calibri" panose="020F0502020204030204" pitchFamily="34" charset="0"/>
                <a:cs typeface="Calibri" panose="020F0502020204030204" pitchFamily="34" charset="0"/>
              </a:rPr>
              <a:t>Tối ưu hóa biểu thức đại số quan hệ</a:t>
            </a:r>
          </a:p>
        </p:txBody>
      </p:sp>
      <p:sp>
        <p:nvSpPr>
          <p:cNvPr id="508" name="Google Shape;508;p51"/>
          <p:cNvSpPr txBox="1"/>
          <p:nvPr/>
        </p:nvSpPr>
        <p:spPr>
          <a:xfrm>
            <a:off x="6110104" y="1754802"/>
            <a:ext cx="1623848"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Chọn lựa chiến lược truy xuất</a:t>
            </a:r>
            <a:endParaRPr sz="1600">
              <a:solidFill>
                <a:srgbClr val="434343"/>
              </a:solidFill>
              <a:latin typeface="Quicksand Light"/>
              <a:ea typeface="Quicksand Light"/>
              <a:cs typeface="Quicksand Light"/>
              <a:sym typeface="Quicksand Light"/>
            </a:endParaRPr>
          </a:p>
        </p:txBody>
      </p:sp>
      <p:sp>
        <p:nvSpPr>
          <p:cNvPr id="509" name="Google Shape;509;p51"/>
          <p:cNvSpPr txBox="1"/>
          <p:nvPr/>
        </p:nvSpPr>
        <p:spPr>
          <a:xfrm>
            <a:off x="586742" y="2804715"/>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01</a:t>
            </a:r>
            <a:endParaRPr sz="2400" b="1">
              <a:solidFill>
                <a:srgbClr val="434343"/>
              </a:solidFill>
              <a:latin typeface="Quicksand Light"/>
              <a:ea typeface="Quicksand Light"/>
              <a:cs typeface="Quicksand Light"/>
              <a:sym typeface="Quicksand Light"/>
            </a:endParaRPr>
          </a:p>
        </p:txBody>
      </p:sp>
      <p:sp>
        <p:nvSpPr>
          <p:cNvPr id="510" name="Google Shape;510;p51"/>
          <p:cNvSpPr txBox="1"/>
          <p:nvPr/>
        </p:nvSpPr>
        <p:spPr>
          <a:xfrm>
            <a:off x="1996310" y="2766943"/>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02</a:t>
            </a:r>
            <a:endParaRPr sz="2400" b="1">
              <a:solidFill>
                <a:srgbClr val="434343"/>
              </a:solidFill>
              <a:latin typeface="Quicksand Light"/>
              <a:ea typeface="Quicksand Light"/>
              <a:cs typeface="Quicksand Light"/>
              <a:sym typeface="Quicksand Light"/>
            </a:endParaRPr>
          </a:p>
        </p:txBody>
      </p:sp>
      <p:sp>
        <p:nvSpPr>
          <p:cNvPr id="511" name="Google Shape;511;p51"/>
          <p:cNvSpPr txBox="1"/>
          <p:nvPr/>
        </p:nvSpPr>
        <p:spPr>
          <a:xfrm>
            <a:off x="3328173" y="2756612"/>
            <a:ext cx="5769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03</a:t>
            </a:r>
            <a:endParaRPr sz="2400" b="1">
              <a:solidFill>
                <a:srgbClr val="434343"/>
              </a:solidFill>
              <a:latin typeface="Quicksand Light"/>
              <a:ea typeface="Quicksand Light"/>
              <a:cs typeface="Quicksand Light"/>
              <a:sym typeface="Quicksand Light"/>
            </a:endParaRPr>
          </a:p>
        </p:txBody>
      </p:sp>
      <p:sp>
        <p:nvSpPr>
          <p:cNvPr id="512" name="Google Shape;512;p51"/>
          <p:cNvSpPr txBox="1"/>
          <p:nvPr/>
        </p:nvSpPr>
        <p:spPr>
          <a:xfrm>
            <a:off x="4514060" y="2766943"/>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04</a:t>
            </a:r>
            <a:endParaRPr sz="2400" b="1">
              <a:solidFill>
                <a:srgbClr val="434343"/>
              </a:solidFill>
              <a:latin typeface="Quicksand Light"/>
              <a:ea typeface="Quicksand Light"/>
              <a:cs typeface="Quicksand Light"/>
              <a:sym typeface="Quicksand Light"/>
            </a:endParaRPr>
          </a:p>
        </p:txBody>
      </p:sp>
      <p:pic>
        <p:nvPicPr>
          <p:cNvPr id="30" name="Google Shape;496;p51">
            <a:extLst>
              <a:ext uri="{FF2B5EF4-FFF2-40B4-BE49-F238E27FC236}">
                <a16:creationId xmlns:a16="http://schemas.microsoft.com/office/drawing/2014/main" id="{5D52FFB9-A58D-4066-A150-A10C7F8CDD29}"/>
              </a:ext>
            </a:extLst>
          </p:cNvPr>
          <p:cNvPicPr preferRelativeResize="0"/>
          <p:nvPr/>
        </p:nvPicPr>
        <p:blipFill>
          <a:blip r:embed="rId4">
            <a:alphaModFix/>
          </a:blip>
          <a:stretch>
            <a:fillRect/>
          </a:stretch>
        </p:blipFill>
        <p:spPr>
          <a:xfrm>
            <a:off x="5676913" y="2652080"/>
            <a:ext cx="816075" cy="756372"/>
          </a:xfrm>
          <a:prstGeom prst="rect">
            <a:avLst/>
          </a:prstGeom>
          <a:noFill/>
          <a:ln>
            <a:noFill/>
          </a:ln>
        </p:spPr>
      </p:pic>
      <p:sp>
        <p:nvSpPr>
          <p:cNvPr id="33" name="Google Shape;512;p51">
            <a:extLst>
              <a:ext uri="{FF2B5EF4-FFF2-40B4-BE49-F238E27FC236}">
                <a16:creationId xmlns:a16="http://schemas.microsoft.com/office/drawing/2014/main" id="{91AA252F-E4AF-4558-903C-7C3E4B500A51}"/>
              </a:ext>
            </a:extLst>
          </p:cNvPr>
          <p:cNvSpPr txBox="1"/>
          <p:nvPr/>
        </p:nvSpPr>
        <p:spPr>
          <a:xfrm>
            <a:off x="5766443" y="2756612"/>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05</a:t>
            </a:r>
            <a:endParaRPr sz="2400" b="1">
              <a:solidFill>
                <a:srgbClr val="434343"/>
              </a:solidFill>
              <a:latin typeface="Quicksand Light"/>
              <a:ea typeface="Quicksand Light"/>
              <a:cs typeface="Quicksand Light"/>
              <a:sym typeface="Quicksand Light"/>
            </a:endParaRPr>
          </a:p>
        </p:txBody>
      </p:sp>
      <p:sp>
        <p:nvSpPr>
          <p:cNvPr id="34" name="Google Shape;512;p51">
            <a:extLst>
              <a:ext uri="{FF2B5EF4-FFF2-40B4-BE49-F238E27FC236}">
                <a16:creationId xmlns:a16="http://schemas.microsoft.com/office/drawing/2014/main" id="{C75E3931-0DA2-40B7-A0BF-99F9D7095C8C}"/>
              </a:ext>
            </a:extLst>
          </p:cNvPr>
          <p:cNvSpPr txBox="1"/>
          <p:nvPr/>
        </p:nvSpPr>
        <p:spPr>
          <a:xfrm>
            <a:off x="7109696" y="2775135"/>
            <a:ext cx="670500" cy="506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2400" b="1">
                <a:solidFill>
                  <a:srgbClr val="434343"/>
                </a:solidFill>
                <a:latin typeface="Quicksand Light"/>
                <a:ea typeface="Quicksand Light"/>
                <a:cs typeface="Quicksand Light"/>
                <a:sym typeface="Quicksand Light"/>
              </a:rPr>
              <a:t>06</a:t>
            </a:r>
            <a:endParaRPr sz="2400" b="1">
              <a:solidFill>
                <a:srgbClr val="434343"/>
              </a:solidFill>
              <a:latin typeface="Quicksand Light"/>
              <a:ea typeface="Quicksand Light"/>
              <a:cs typeface="Quicksand Light"/>
              <a:sym typeface="Quicksand Light"/>
            </a:endParaRPr>
          </a:p>
        </p:txBody>
      </p:sp>
      <p:cxnSp>
        <p:nvCxnSpPr>
          <p:cNvPr id="38" name="Google Shape;493;p51">
            <a:extLst>
              <a:ext uri="{FF2B5EF4-FFF2-40B4-BE49-F238E27FC236}">
                <a16:creationId xmlns:a16="http://schemas.microsoft.com/office/drawing/2014/main" id="{EBA4D316-3175-4EC9-9D01-D16817F5EC43}"/>
              </a:ext>
            </a:extLst>
          </p:cNvPr>
          <p:cNvCxnSpPr>
            <a:cxnSpLocks/>
          </p:cNvCxnSpPr>
          <p:nvPr/>
        </p:nvCxnSpPr>
        <p:spPr>
          <a:xfrm flipV="1">
            <a:off x="2186523" y="3483964"/>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39" name="Google Shape;493;p51">
            <a:extLst>
              <a:ext uri="{FF2B5EF4-FFF2-40B4-BE49-F238E27FC236}">
                <a16:creationId xmlns:a16="http://schemas.microsoft.com/office/drawing/2014/main" id="{03D6472D-FBC4-4F94-A653-A0BDBC0985A3}"/>
              </a:ext>
            </a:extLst>
          </p:cNvPr>
          <p:cNvCxnSpPr>
            <a:cxnSpLocks/>
          </p:cNvCxnSpPr>
          <p:nvPr/>
        </p:nvCxnSpPr>
        <p:spPr>
          <a:xfrm flipV="1">
            <a:off x="3662670" y="2196420"/>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0" name="Google Shape;493;p51">
            <a:extLst>
              <a:ext uri="{FF2B5EF4-FFF2-40B4-BE49-F238E27FC236}">
                <a16:creationId xmlns:a16="http://schemas.microsoft.com/office/drawing/2014/main" id="{687F8AA9-5453-4FFC-910A-4783E1A79890}"/>
              </a:ext>
            </a:extLst>
          </p:cNvPr>
          <p:cNvCxnSpPr>
            <a:cxnSpLocks/>
          </p:cNvCxnSpPr>
          <p:nvPr/>
        </p:nvCxnSpPr>
        <p:spPr>
          <a:xfrm flipV="1">
            <a:off x="4878035" y="3435629"/>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1" name="Google Shape;493;p51">
            <a:extLst>
              <a:ext uri="{FF2B5EF4-FFF2-40B4-BE49-F238E27FC236}">
                <a16:creationId xmlns:a16="http://schemas.microsoft.com/office/drawing/2014/main" id="{7DC94A84-5F24-49AD-920F-DD940A61F0E6}"/>
              </a:ext>
            </a:extLst>
          </p:cNvPr>
          <p:cNvCxnSpPr>
            <a:cxnSpLocks/>
          </p:cNvCxnSpPr>
          <p:nvPr/>
        </p:nvCxnSpPr>
        <p:spPr>
          <a:xfrm flipV="1">
            <a:off x="6101693" y="2209800"/>
            <a:ext cx="8411" cy="442282"/>
          </a:xfrm>
          <a:prstGeom prst="straightConnector1">
            <a:avLst/>
          </a:prstGeom>
          <a:noFill/>
          <a:ln w="9525" cap="flat" cmpd="sng">
            <a:solidFill>
              <a:srgbClr val="434343"/>
            </a:solidFill>
            <a:prstDash val="lgDashDot"/>
            <a:round/>
            <a:headEnd type="none" w="med" len="med"/>
            <a:tailEnd type="none" w="med" len="med"/>
          </a:ln>
        </p:spPr>
      </p:cxnSp>
      <p:cxnSp>
        <p:nvCxnSpPr>
          <p:cNvPr id="42" name="Google Shape;493;p51">
            <a:extLst>
              <a:ext uri="{FF2B5EF4-FFF2-40B4-BE49-F238E27FC236}">
                <a16:creationId xmlns:a16="http://schemas.microsoft.com/office/drawing/2014/main" id="{87923D1F-7B47-4D23-AB74-03EFA45B0EFC}"/>
              </a:ext>
            </a:extLst>
          </p:cNvPr>
          <p:cNvCxnSpPr>
            <a:cxnSpLocks/>
          </p:cNvCxnSpPr>
          <p:nvPr/>
        </p:nvCxnSpPr>
        <p:spPr>
          <a:xfrm flipV="1">
            <a:off x="7422644" y="3656770"/>
            <a:ext cx="8411" cy="442282"/>
          </a:xfrm>
          <a:prstGeom prst="straightConnector1">
            <a:avLst/>
          </a:prstGeom>
          <a:noFill/>
          <a:ln w="9525" cap="flat" cmpd="sng">
            <a:solidFill>
              <a:srgbClr val="434343"/>
            </a:solidFill>
            <a:prstDash val="lgDashDot"/>
            <a:round/>
            <a:headEnd type="none" w="med" len="med"/>
            <a:tailEnd type="none" w="med" len="med"/>
          </a:ln>
        </p:spPr>
      </p:cxnSp>
      <p:sp>
        <p:nvSpPr>
          <p:cNvPr id="43" name="Google Shape;502;p51">
            <a:extLst>
              <a:ext uri="{FF2B5EF4-FFF2-40B4-BE49-F238E27FC236}">
                <a16:creationId xmlns:a16="http://schemas.microsoft.com/office/drawing/2014/main" id="{3D1207F1-80E1-471F-A4D7-B0643CF464B6}"/>
              </a:ext>
            </a:extLst>
          </p:cNvPr>
          <p:cNvSpPr txBox="1"/>
          <p:nvPr/>
        </p:nvSpPr>
        <p:spPr>
          <a:xfrm>
            <a:off x="3616623" y="1491099"/>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3:</a:t>
            </a:r>
            <a:endParaRPr sz="1600">
              <a:solidFill>
                <a:schemeClr val="lt2"/>
              </a:solidFill>
              <a:latin typeface="Quicksand Light"/>
              <a:ea typeface="Quicksand Light"/>
              <a:cs typeface="Quicksand Light"/>
              <a:sym typeface="Quicksand Light"/>
            </a:endParaRPr>
          </a:p>
        </p:txBody>
      </p:sp>
      <p:sp>
        <p:nvSpPr>
          <p:cNvPr id="44" name="Google Shape;502;p51">
            <a:extLst>
              <a:ext uri="{FF2B5EF4-FFF2-40B4-BE49-F238E27FC236}">
                <a16:creationId xmlns:a16="http://schemas.microsoft.com/office/drawing/2014/main" id="{BD08AD52-660E-4775-97AE-14B5C4FF3269}"/>
              </a:ext>
            </a:extLst>
          </p:cNvPr>
          <p:cNvSpPr txBox="1"/>
          <p:nvPr/>
        </p:nvSpPr>
        <p:spPr>
          <a:xfrm>
            <a:off x="7421305" y="3831476"/>
            <a:ext cx="1711800" cy="396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chemeClr val="lt2"/>
                </a:solidFill>
                <a:latin typeface="Quicksand Light"/>
                <a:ea typeface="Quicksand Light"/>
                <a:cs typeface="Quicksand Light"/>
                <a:sym typeface="Quicksand Light"/>
              </a:rPr>
              <a:t>Bước 6:</a:t>
            </a:r>
            <a:endParaRPr sz="1600">
              <a:solidFill>
                <a:schemeClr val="lt2"/>
              </a:solidFill>
              <a:latin typeface="Quicksand Light"/>
              <a:ea typeface="Quicksand Light"/>
              <a:cs typeface="Quicksand Light"/>
              <a:sym typeface="Quicksand Light"/>
            </a:endParaRPr>
          </a:p>
        </p:txBody>
      </p:sp>
      <p:sp>
        <p:nvSpPr>
          <p:cNvPr id="45" name="Google Shape;508;p51">
            <a:extLst>
              <a:ext uri="{FF2B5EF4-FFF2-40B4-BE49-F238E27FC236}">
                <a16:creationId xmlns:a16="http://schemas.microsoft.com/office/drawing/2014/main" id="{AD2FD6FB-184E-4094-870D-F1DF297F0B48}"/>
              </a:ext>
            </a:extLst>
          </p:cNvPr>
          <p:cNvSpPr txBox="1"/>
          <p:nvPr/>
        </p:nvSpPr>
        <p:spPr>
          <a:xfrm>
            <a:off x="7329304" y="4146211"/>
            <a:ext cx="1623848"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latin typeface="Quicksand Light"/>
                <a:ea typeface="Quicksand Light"/>
                <a:cs typeface="Quicksand Light"/>
                <a:sym typeface="Quicksand Light"/>
              </a:rPr>
              <a:t>Tạo sinh mã</a:t>
            </a:r>
            <a:endParaRPr sz="1600">
              <a:solidFill>
                <a:srgbClr val="434343"/>
              </a:solidFill>
              <a:latin typeface="Quicksand Light"/>
              <a:ea typeface="Quicksand Light"/>
              <a:cs typeface="Quicksand Light"/>
              <a:sym typeface="Quicksand Light"/>
            </a:endParaRPr>
          </a:p>
        </p:txBody>
      </p:sp>
    </p:spTree>
    <p:extLst>
      <p:ext uri="{BB962C8B-B14F-4D97-AF65-F5344CB8AC3E}">
        <p14:creationId xmlns:p14="http://schemas.microsoft.com/office/powerpoint/2010/main" val="8884144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00"/>
                                        </p:tgtEl>
                                        <p:attrNameLst>
                                          <p:attrName>style.visibility</p:attrName>
                                        </p:attrNameLst>
                                      </p:cBhvr>
                                      <p:to>
                                        <p:strVal val="visible"/>
                                      </p:to>
                                    </p:set>
                                    <p:animEffect transition="in" filter="fade">
                                      <p:cBhvr>
                                        <p:cTn id="7" dur="500"/>
                                        <p:tgtEl>
                                          <p:spTgt spid="500"/>
                                        </p:tgtEl>
                                      </p:cBhvr>
                                    </p:animEffect>
                                    <p:anim calcmode="lin" valueType="num">
                                      <p:cBhvr>
                                        <p:cTn id="8" dur="500" fill="hold"/>
                                        <p:tgtEl>
                                          <p:spTgt spid="500"/>
                                        </p:tgtEl>
                                        <p:attrNameLst>
                                          <p:attrName>ppt_x</p:attrName>
                                        </p:attrNameLst>
                                      </p:cBhvr>
                                      <p:tavLst>
                                        <p:tav tm="0">
                                          <p:val>
                                            <p:strVal val="#ppt_x"/>
                                          </p:val>
                                        </p:tav>
                                        <p:tav tm="100000">
                                          <p:val>
                                            <p:strVal val="#ppt_x"/>
                                          </p:val>
                                        </p:tav>
                                      </p:tavLst>
                                    </p:anim>
                                    <p:anim calcmode="lin" valueType="num">
                                      <p:cBhvr>
                                        <p:cTn id="9" dur="500" fill="hold"/>
                                        <p:tgtEl>
                                          <p:spTgt spid="50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501"/>
                                        </p:tgtEl>
                                        <p:attrNameLst>
                                          <p:attrName>style.visibility</p:attrName>
                                        </p:attrNameLst>
                                      </p:cBhvr>
                                      <p:to>
                                        <p:strVal val="visible"/>
                                      </p:to>
                                    </p:set>
                                    <p:animEffect transition="in" filter="fade">
                                      <p:cBhvr>
                                        <p:cTn id="12" dur="500"/>
                                        <p:tgtEl>
                                          <p:spTgt spid="501"/>
                                        </p:tgtEl>
                                      </p:cBhvr>
                                    </p:animEffect>
                                    <p:anim calcmode="lin" valueType="num">
                                      <p:cBhvr>
                                        <p:cTn id="13" dur="500" fill="hold"/>
                                        <p:tgtEl>
                                          <p:spTgt spid="501"/>
                                        </p:tgtEl>
                                        <p:attrNameLst>
                                          <p:attrName>ppt_x</p:attrName>
                                        </p:attrNameLst>
                                      </p:cBhvr>
                                      <p:tavLst>
                                        <p:tav tm="0">
                                          <p:val>
                                            <p:strVal val="#ppt_x"/>
                                          </p:val>
                                        </p:tav>
                                        <p:tav tm="100000">
                                          <p:val>
                                            <p:strVal val="#ppt_x"/>
                                          </p:val>
                                        </p:tav>
                                      </p:tavLst>
                                    </p:anim>
                                    <p:anim calcmode="lin" valueType="num">
                                      <p:cBhvr>
                                        <p:cTn id="14" dur="500" fill="hold"/>
                                        <p:tgtEl>
                                          <p:spTgt spid="501"/>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505"/>
                                        </p:tgtEl>
                                        <p:attrNameLst>
                                          <p:attrName>style.visibility</p:attrName>
                                        </p:attrNameLst>
                                      </p:cBhvr>
                                      <p:to>
                                        <p:strVal val="visible"/>
                                      </p:to>
                                    </p:set>
                                    <p:animEffect transition="in" filter="fade">
                                      <p:cBhvr>
                                        <p:cTn id="19" dur="500"/>
                                        <p:tgtEl>
                                          <p:spTgt spid="505"/>
                                        </p:tgtEl>
                                      </p:cBhvr>
                                    </p:animEffect>
                                    <p:anim calcmode="lin" valueType="num">
                                      <p:cBhvr>
                                        <p:cTn id="20" dur="500" fill="hold"/>
                                        <p:tgtEl>
                                          <p:spTgt spid="505"/>
                                        </p:tgtEl>
                                        <p:attrNameLst>
                                          <p:attrName>ppt_x</p:attrName>
                                        </p:attrNameLst>
                                      </p:cBhvr>
                                      <p:tavLst>
                                        <p:tav tm="0">
                                          <p:val>
                                            <p:strVal val="#ppt_x"/>
                                          </p:val>
                                        </p:tav>
                                        <p:tav tm="100000">
                                          <p:val>
                                            <p:strVal val="#ppt_x"/>
                                          </p:val>
                                        </p:tav>
                                      </p:tavLst>
                                    </p:anim>
                                    <p:anim calcmode="lin" valueType="num">
                                      <p:cBhvr>
                                        <p:cTn id="21" dur="500" fill="hold"/>
                                        <p:tgtEl>
                                          <p:spTgt spid="505"/>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504"/>
                                        </p:tgtEl>
                                        <p:attrNameLst>
                                          <p:attrName>style.visibility</p:attrName>
                                        </p:attrNameLst>
                                      </p:cBhvr>
                                      <p:to>
                                        <p:strVal val="visible"/>
                                      </p:to>
                                    </p:set>
                                    <p:animEffect transition="in" filter="fade">
                                      <p:cBhvr>
                                        <p:cTn id="24" dur="500"/>
                                        <p:tgtEl>
                                          <p:spTgt spid="504"/>
                                        </p:tgtEl>
                                      </p:cBhvr>
                                    </p:animEffect>
                                    <p:anim calcmode="lin" valueType="num">
                                      <p:cBhvr>
                                        <p:cTn id="25" dur="500" fill="hold"/>
                                        <p:tgtEl>
                                          <p:spTgt spid="504"/>
                                        </p:tgtEl>
                                        <p:attrNameLst>
                                          <p:attrName>ppt_x</p:attrName>
                                        </p:attrNameLst>
                                      </p:cBhvr>
                                      <p:tavLst>
                                        <p:tav tm="0">
                                          <p:val>
                                            <p:strVal val="#ppt_x"/>
                                          </p:val>
                                        </p:tav>
                                        <p:tav tm="100000">
                                          <p:val>
                                            <p:strVal val="#ppt_x"/>
                                          </p:val>
                                        </p:tav>
                                      </p:tavLst>
                                    </p:anim>
                                    <p:anim calcmode="lin" valueType="num">
                                      <p:cBhvr>
                                        <p:cTn id="26" dur="500" fill="hold"/>
                                        <p:tgtEl>
                                          <p:spTgt spid="504"/>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grpId="0" nodeType="clickEffect">
                                  <p:stCondLst>
                                    <p:cond delay="0"/>
                                  </p:stCondLst>
                                  <p:childTnLst>
                                    <p:set>
                                      <p:cBhvr>
                                        <p:cTn id="30" dur="1" fill="hold">
                                          <p:stCondLst>
                                            <p:cond delay="0"/>
                                          </p:stCondLst>
                                        </p:cTn>
                                        <p:tgtEl>
                                          <p:spTgt spid="503"/>
                                        </p:tgtEl>
                                        <p:attrNameLst>
                                          <p:attrName>style.visibility</p:attrName>
                                        </p:attrNameLst>
                                      </p:cBhvr>
                                      <p:to>
                                        <p:strVal val="visible"/>
                                      </p:to>
                                    </p:set>
                                    <p:animEffect transition="in" filter="fade">
                                      <p:cBhvr>
                                        <p:cTn id="31" dur="500"/>
                                        <p:tgtEl>
                                          <p:spTgt spid="503"/>
                                        </p:tgtEl>
                                      </p:cBhvr>
                                    </p:animEffect>
                                    <p:anim calcmode="lin" valueType="num">
                                      <p:cBhvr>
                                        <p:cTn id="32" dur="500" fill="hold"/>
                                        <p:tgtEl>
                                          <p:spTgt spid="503"/>
                                        </p:tgtEl>
                                        <p:attrNameLst>
                                          <p:attrName>ppt_x</p:attrName>
                                        </p:attrNameLst>
                                      </p:cBhvr>
                                      <p:tavLst>
                                        <p:tav tm="0">
                                          <p:val>
                                            <p:strVal val="#ppt_x"/>
                                          </p:val>
                                        </p:tav>
                                        <p:tav tm="100000">
                                          <p:val>
                                            <p:strVal val="#ppt_x"/>
                                          </p:val>
                                        </p:tav>
                                      </p:tavLst>
                                    </p:anim>
                                    <p:anim calcmode="lin" valueType="num">
                                      <p:cBhvr>
                                        <p:cTn id="33" dur="500" fill="hold"/>
                                        <p:tgtEl>
                                          <p:spTgt spid="503"/>
                                        </p:tgtEl>
                                        <p:attrNameLst>
                                          <p:attrName>ppt_y</p:attrName>
                                        </p:attrNameLst>
                                      </p:cBhvr>
                                      <p:tavLst>
                                        <p:tav tm="0">
                                          <p:val>
                                            <p:strVal val="#ppt_y+.1"/>
                                          </p:val>
                                        </p:tav>
                                        <p:tav tm="100000">
                                          <p:val>
                                            <p:strVal val="#ppt_y"/>
                                          </p:val>
                                        </p:tav>
                                      </p:tavLst>
                                    </p:anim>
                                  </p:childTnLst>
                                </p:cTn>
                              </p:par>
                              <p:par>
                                <p:cTn id="34" presetID="42" presetClass="entr" presetSubtype="0" fill="hold" grpId="0" nodeType="withEffect">
                                  <p:stCondLst>
                                    <p:cond delay="0"/>
                                  </p:stCondLst>
                                  <p:childTnLst>
                                    <p:set>
                                      <p:cBhvr>
                                        <p:cTn id="35" dur="1" fill="hold">
                                          <p:stCondLst>
                                            <p:cond delay="0"/>
                                          </p:stCondLst>
                                        </p:cTn>
                                        <p:tgtEl>
                                          <p:spTgt spid="43"/>
                                        </p:tgtEl>
                                        <p:attrNameLst>
                                          <p:attrName>style.visibility</p:attrName>
                                        </p:attrNameLst>
                                      </p:cBhvr>
                                      <p:to>
                                        <p:strVal val="visible"/>
                                      </p:to>
                                    </p:set>
                                    <p:animEffect transition="in" filter="fade">
                                      <p:cBhvr>
                                        <p:cTn id="36" dur="500"/>
                                        <p:tgtEl>
                                          <p:spTgt spid="43"/>
                                        </p:tgtEl>
                                      </p:cBhvr>
                                    </p:animEffect>
                                    <p:anim calcmode="lin" valueType="num">
                                      <p:cBhvr>
                                        <p:cTn id="37" dur="500" fill="hold"/>
                                        <p:tgtEl>
                                          <p:spTgt spid="43"/>
                                        </p:tgtEl>
                                        <p:attrNameLst>
                                          <p:attrName>ppt_x</p:attrName>
                                        </p:attrNameLst>
                                      </p:cBhvr>
                                      <p:tavLst>
                                        <p:tav tm="0">
                                          <p:val>
                                            <p:strVal val="#ppt_x"/>
                                          </p:val>
                                        </p:tav>
                                        <p:tav tm="100000">
                                          <p:val>
                                            <p:strVal val="#ppt_x"/>
                                          </p:val>
                                        </p:tav>
                                      </p:tavLst>
                                    </p:anim>
                                    <p:anim calcmode="lin" valueType="num">
                                      <p:cBhvr>
                                        <p:cTn id="38" dur="500" fill="hold"/>
                                        <p:tgtEl>
                                          <p:spTgt spid="43"/>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507"/>
                                        </p:tgtEl>
                                        <p:attrNameLst>
                                          <p:attrName>style.visibility</p:attrName>
                                        </p:attrNameLst>
                                      </p:cBhvr>
                                      <p:to>
                                        <p:strVal val="visible"/>
                                      </p:to>
                                    </p:set>
                                    <p:animEffect transition="in" filter="fade">
                                      <p:cBhvr>
                                        <p:cTn id="43" dur="500"/>
                                        <p:tgtEl>
                                          <p:spTgt spid="507"/>
                                        </p:tgtEl>
                                      </p:cBhvr>
                                    </p:animEffect>
                                    <p:anim calcmode="lin" valueType="num">
                                      <p:cBhvr>
                                        <p:cTn id="44" dur="500" fill="hold"/>
                                        <p:tgtEl>
                                          <p:spTgt spid="507"/>
                                        </p:tgtEl>
                                        <p:attrNameLst>
                                          <p:attrName>ppt_x</p:attrName>
                                        </p:attrNameLst>
                                      </p:cBhvr>
                                      <p:tavLst>
                                        <p:tav tm="0">
                                          <p:val>
                                            <p:strVal val="#ppt_x"/>
                                          </p:val>
                                        </p:tav>
                                        <p:tav tm="100000">
                                          <p:val>
                                            <p:strVal val="#ppt_x"/>
                                          </p:val>
                                        </p:tav>
                                      </p:tavLst>
                                    </p:anim>
                                    <p:anim calcmode="lin" valueType="num">
                                      <p:cBhvr>
                                        <p:cTn id="45" dur="500" fill="hold"/>
                                        <p:tgtEl>
                                          <p:spTgt spid="507"/>
                                        </p:tgtEl>
                                        <p:attrNameLst>
                                          <p:attrName>ppt_y</p:attrName>
                                        </p:attrNameLst>
                                      </p:cBhvr>
                                      <p:tavLst>
                                        <p:tav tm="0">
                                          <p:val>
                                            <p:strVal val="#ppt_y+.1"/>
                                          </p:val>
                                        </p:tav>
                                        <p:tav tm="100000">
                                          <p:val>
                                            <p:strVal val="#ppt_y"/>
                                          </p:val>
                                        </p:tav>
                                      </p:tavLst>
                                    </p:anim>
                                  </p:childTnLst>
                                </p:cTn>
                              </p:par>
                              <p:par>
                                <p:cTn id="46" presetID="42" presetClass="entr" presetSubtype="0" fill="hold" grpId="0" nodeType="withEffect">
                                  <p:stCondLst>
                                    <p:cond delay="0"/>
                                  </p:stCondLst>
                                  <p:childTnLst>
                                    <p:set>
                                      <p:cBhvr>
                                        <p:cTn id="47" dur="1" fill="hold">
                                          <p:stCondLst>
                                            <p:cond delay="0"/>
                                          </p:stCondLst>
                                        </p:cTn>
                                        <p:tgtEl>
                                          <p:spTgt spid="506"/>
                                        </p:tgtEl>
                                        <p:attrNameLst>
                                          <p:attrName>style.visibility</p:attrName>
                                        </p:attrNameLst>
                                      </p:cBhvr>
                                      <p:to>
                                        <p:strVal val="visible"/>
                                      </p:to>
                                    </p:set>
                                    <p:animEffect transition="in" filter="fade">
                                      <p:cBhvr>
                                        <p:cTn id="48" dur="500"/>
                                        <p:tgtEl>
                                          <p:spTgt spid="506"/>
                                        </p:tgtEl>
                                      </p:cBhvr>
                                    </p:animEffect>
                                    <p:anim calcmode="lin" valueType="num">
                                      <p:cBhvr>
                                        <p:cTn id="49" dur="500" fill="hold"/>
                                        <p:tgtEl>
                                          <p:spTgt spid="506"/>
                                        </p:tgtEl>
                                        <p:attrNameLst>
                                          <p:attrName>ppt_x</p:attrName>
                                        </p:attrNameLst>
                                      </p:cBhvr>
                                      <p:tavLst>
                                        <p:tav tm="0">
                                          <p:val>
                                            <p:strVal val="#ppt_x"/>
                                          </p:val>
                                        </p:tav>
                                        <p:tav tm="100000">
                                          <p:val>
                                            <p:strVal val="#ppt_x"/>
                                          </p:val>
                                        </p:tav>
                                      </p:tavLst>
                                    </p:anim>
                                    <p:anim calcmode="lin" valueType="num">
                                      <p:cBhvr>
                                        <p:cTn id="50" dur="500" fill="hold"/>
                                        <p:tgtEl>
                                          <p:spTgt spid="50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2" presetClass="entr" presetSubtype="0" fill="hold" grpId="0" nodeType="clickEffect">
                                  <p:stCondLst>
                                    <p:cond delay="0"/>
                                  </p:stCondLst>
                                  <p:childTnLst>
                                    <p:set>
                                      <p:cBhvr>
                                        <p:cTn id="54" dur="1" fill="hold">
                                          <p:stCondLst>
                                            <p:cond delay="0"/>
                                          </p:stCondLst>
                                        </p:cTn>
                                        <p:tgtEl>
                                          <p:spTgt spid="502"/>
                                        </p:tgtEl>
                                        <p:attrNameLst>
                                          <p:attrName>style.visibility</p:attrName>
                                        </p:attrNameLst>
                                      </p:cBhvr>
                                      <p:to>
                                        <p:strVal val="visible"/>
                                      </p:to>
                                    </p:set>
                                    <p:animEffect transition="in" filter="fade">
                                      <p:cBhvr>
                                        <p:cTn id="55" dur="500"/>
                                        <p:tgtEl>
                                          <p:spTgt spid="502"/>
                                        </p:tgtEl>
                                      </p:cBhvr>
                                    </p:animEffect>
                                    <p:anim calcmode="lin" valueType="num">
                                      <p:cBhvr>
                                        <p:cTn id="56" dur="500" fill="hold"/>
                                        <p:tgtEl>
                                          <p:spTgt spid="502"/>
                                        </p:tgtEl>
                                        <p:attrNameLst>
                                          <p:attrName>ppt_x</p:attrName>
                                        </p:attrNameLst>
                                      </p:cBhvr>
                                      <p:tavLst>
                                        <p:tav tm="0">
                                          <p:val>
                                            <p:strVal val="#ppt_x"/>
                                          </p:val>
                                        </p:tav>
                                        <p:tav tm="100000">
                                          <p:val>
                                            <p:strVal val="#ppt_x"/>
                                          </p:val>
                                        </p:tav>
                                      </p:tavLst>
                                    </p:anim>
                                    <p:anim calcmode="lin" valueType="num">
                                      <p:cBhvr>
                                        <p:cTn id="57" dur="500" fill="hold"/>
                                        <p:tgtEl>
                                          <p:spTgt spid="502"/>
                                        </p:tgtEl>
                                        <p:attrNameLst>
                                          <p:attrName>ppt_y</p:attrName>
                                        </p:attrNameLst>
                                      </p:cBhvr>
                                      <p:tavLst>
                                        <p:tav tm="0">
                                          <p:val>
                                            <p:strVal val="#ppt_y+.1"/>
                                          </p:val>
                                        </p:tav>
                                        <p:tav tm="100000">
                                          <p:val>
                                            <p:strVal val="#ppt_y"/>
                                          </p:val>
                                        </p:tav>
                                      </p:tavLst>
                                    </p:anim>
                                  </p:childTnLst>
                                </p:cTn>
                              </p:par>
                              <p:par>
                                <p:cTn id="58" presetID="42" presetClass="entr" presetSubtype="0" fill="hold" grpId="0" nodeType="withEffect">
                                  <p:stCondLst>
                                    <p:cond delay="0"/>
                                  </p:stCondLst>
                                  <p:childTnLst>
                                    <p:set>
                                      <p:cBhvr>
                                        <p:cTn id="59" dur="1" fill="hold">
                                          <p:stCondLst>
                                            <p:cond delay="0"/>
                                          </p:stCondLst>
                                        </p:cTn>
                                        <p:tgtEl>
                                          <p:spTgt spid="508"/>
                                        </p:tgtEl>
                                        <p:attrNameLst>
                                          <p:attrName>style.visibility</p:attrName>
                                        </p:attrNameLst>
                                      </p:cBhvr>
                                      <p:to>
                                        <p:strVal val="visible"/>
                                      </p:to>
                                    </p:set>
                                    <p:animEffect transition="in" filter="fade">
                                      <p:cBhvr>
                                        <p:cTn id="60" dur="500"/>
                                        <p:tgtEl>
                                          <p:spTgt spid="508"/>
                                        </p:tgtEl>
                                      </p:cBhvr>
                                    </p:animEffect>
                                    <p:anim calcmode="lin" valueType="num">
                                      <p:cBhvr>
                                        <p:cTn id="61" dur="500" fill="hold"/>
                                        <p:tgtEl>
                                          <p:spTgt spid="508"/>
                                        </p:tgtEl>
                                        <p:attrNameLst>
                                          <p:attrName>ppt_x</p:attrName>
                                        </p:attrNameLst>
                                      </p:cBhvr>
                                      <p:tavLst>
                                        <p:tav tm="0">
                                          <p:val>
                                            <p:strVal val="#ppt_x"/>
                                          </p:val>
                                        </p:tav>
                                        <p:tav tm="100000">
                                          <p:val>
                                            <p:strVal val="#ppt_x"/>
                                          </p:val>
                                        </p:tav>
                                      </p:tavLst>
                                    </p:anim>
                                    <p:anim calcmode="lin" valueType="num">
                                      <p:cBhvr>
                                        <p:cTn id="62" dur="500" fill="hold"/>
                                        <p:tgtEl>
                                          <p:spTgt spid="508"/>
                                        </p:tgtEl>
                                        <p:attrNameLst>
                                          <p:attrName>ppt_y</p:attrName>
                                        </p:attrNameLst>
                                      </p:cBhvr>
                                      <p:tavLst>
                                        <p:tav tm="0">
                                          <p:val>
                                            <p:strVal val="#ppt_y+.1"/>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42" presetClass="entr" presetSubtype="0" fill="hold" grpId="0" nodeType="clickEffect">
                                  <p:stCondLst>
                                    <p:cond delay="0"/>
                                  </p:stCondLst>
                                  <p:childTnLst>
                                    <p:set>
                                      <p:cBhvr>
                                        <p:cTn id="66" dur="1" fill="hold">
                                          <p:stCondLst>
                                            <p:cond delay="0"/>
                                          </p:stCondLst>
                                        </p:cTn>
                                        <p:tgtEl>
                                          <p:spTgt spid="45"/>
                                        </p:tgtEl>
                                        <p:attrNameLst>
                                          <p:attrName>style.visibility</p:attrName>
                                        </p:attrNameLst>
                                      </p:cBhvr>
                                      <p:to>
                                        <p:strVal val="visible"/>
                                      </p:to>
                                    </p:set>
                                    <p:animEffect transition="in" filter="fade">
                                      <p:cBhvr>
                                        <p:cTn id="67" dur="500"/>
                                        <p:tgtEl>
                                          <p:spTgt spid="45"/>
                                        </p:tgtEl>
                                      </p:cBhvr>
                                    </p:animEffect>
                                    <p:anim calcmode="lin" valueType="num">
                                      <p:cBhvr>
                                        <p:cTn id="68" dur="500" fill="hold"/>
                                        <p:tgtEl>
                                          <p:spTgt spid="45"/>
                                        </p:tgtEl>
                                        <p:attrNameLst>
                                          <p:attrName>ppt_x</p:attrName>
                                        </p:attrNameLst>
                                      </p:cBhvr>
                                      <p:tavLst>
                                        <p:tav tm="0">
                                          <p:val>
                                            <p:strVal val="#ppt_x"/>
                                          </p:val>
                                        </p:tav>
                                        <p:tav tm="100000">
                                          <p:val>
                                            <p:strVal val="#ppt_x"/>
                                          </p:val>
                                        </p:tav>
                                      </p:tavLst>
                                    </p:anim>
                                    <p:anim calcmode="lin" valueType="num">
                                      <p:cBhvr>
                                        <p:cTn id="69" dur="500" fill="hold"/>
                                        <p:tgtEl>
                                          <p:spTgt spid="45"/>
                                        </p:tgtEl>
                                        <p:attrNameLst>
                                          <p:attrName>ppt_y</p:attrName>
                                        </p:attrNameLst>
                                      </p:cBhvr>
                                      <p:tavLst>
                                        <p:tav tm="0">
                                          <p:val>
                                            <p:strVal val="#ppt_y+.1"/>
                                          </p:val>
                                        </p:tav>
                                        <p:tav tm="100000">
                                          <p:val>
                                            <p:strVal val="#ppt_y"/>
                                          </p:val>
                                        </p:tav>
                                      </p:tavLst>
                                    </p:anim>
                                  </p:childTnLst>
                                </p:cTn>
                              </p:par>
                              <p:par>
                                <p:cTn id="70" presetID="42" presetClass="entr" presetSubtype="0" fill="hold" grpId="0" nodeType="withEffect">
                                  <p:stCondLst>
                                    <p:cond delay="0"/>
                                  </p:stCondLst>
                                  <p:childTnLst>
                                    <p:set>
                                      <p:cBhvr>
                                        <p:cTn id="71" dur="1" fill="hold">
                                          <p:stCondLst>
                                            <p:cond delay="0"/>
                                          </p:stCondLst>
                                        </p:cTn>
                                        <p:tgtEl>
                                          <p:spTgt spid="44"/>
                                        </p:tgtEl>
                                        <p:attrNameLst>
                                          <p:attrName>style.visibility</p:attrName>
                                        </p:attrNameLst>
                                      </p:cBhvr>
                                      <p:to>
                                        <p:strVal val="visible"/>
                                      </p:to>
                                    </p:set>
                                    <p:animEffect transition="in" filter="fade">
                                      <p:cBhvr>
                                        <p:cTn id="72" dur="500"/>
                                        <p:tgtEl>
                                          <p:spTgt spid="44"/>
                                        </p:tgtEl>
                                      </p:cBhvr>
                                    </p:animEffect>
                                    <p:anim calcmode="lin" valueType="num">
                                      <p:cBhvr>
                                        <p:cTn id="73" dur="500" fill="hold"/>
                                        <p:tgtEl>
                                          <p:spTgt spid="44"/>
                                        </p:tgtEl>
                                        <p:attrNameLst>
                                          <p:attrName>ppt_x</p:attrName>
                                        </p:attrNameLst>
                                      </p:cBhvr>
                                      <p:tavLst>
                                        <p:tav tm="0">
                                          <p:val>
                                            <p:strVal val="#ppt_x"/>
                                          </p:val>
                                        </p:tav>
                                        <p:tav tm="100000">
                                          <p:val>
                                            <p:strVal val="#ppt_x"/>
                                          </p:val>
                                        </p:tav>
                                      </p:tavLst>
                                    </p:anim>
                                    <p:anim calcmode="lin" valueType="num">
                                      <p:cBhvr>
                                        <p:cTn id="74"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0" grpId="0"/>
      <p:bldP spid="501" grpId="0"/>
      <p:bldP spid="502" grpId="0"/>
      <p:bldP spid="503" grpId="0"/>
      <p:bldP spid="504" grpId="0"/>
      <p:bldP spid="505" grpId="0"/>
      <p:bldP spid="506" grpId="0"/>
      <p:bldP spid="507" grpId="0"/>
      <p:bldP spid="508" grpId="0"/>
      <p:bldP spid="43" grpId="0"/>
      <p:bldP spid="44" grpId="0"/>
      <p:bldP spid="4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97180" y="0"/>
            <a:ext cx="77571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3</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a:t>
            </a:r>
            <a:br>
              <a:rPr lang="en-US">
                <a:solidFill>
                  <a:srgbClr val="6AA84F"/>
                </a:solidFill>
              </a:rPr>
            </a:br>
            <a:r>
              <a:rPr lang="en-US">
                <a:solidFill>
                  <a:srgbClr val="6AA84F"/>
                </a:solidFill>
              </a:rPr>
              <a:t>	trong cơ sở dữ liệu tập chung</a:t>
            </a:r>
            <a:endParaRPr/>
          </a:p>
        </p:txBody>
      </p:sp>
      <p:sp>
        <p:nvSpPr>
          <p:cNvPr id="186" name="Google Shape;186;p38"/>
          <p:cNvSpPr txBox="1">
            <a:spLocks noGrp="1"/>
          </p:cNvSpPr>
          <p:nvPr>
            <p:ph type="subTitle" idx="2"/>
          </p:nvPr>
        </p:nvSpPr>
        <p:spPr>
          <a:xfrm>
            <a:off x="206189" y="1373656"/>
            <a:ext cx="4833758" cy="1039563"/>
          </a:xfrm>
          <a:prstGeom prst="rect">
            <a:avLst/>
          </a:prstGeom>
        </p:spPr>
        <p:txBody>
          <a:bodyPr spcFirstLastPara="1" wrap="square" lIns="91425" tIns="91425" rIns="91425" bIns="91425" anchor="t" anchorCtr="0">
            <a:noAutofit/>
          </a:bodyPr>
          <a:lstStyle/>
          <a:p>
            <a:pPr algn="l"/>
            <a:r>
              <a:rPr lang="vi-VN" b="1"/>
              <a:t>Bước 1: Kiểm tra ngữ pháp (Syntax Checking)</a:t>
            </a:r>
          </a:p>
          <a:p>
            <a:pPr algn="l" fontAlgn="base"/>
            <a:r>
              <a:rPr lang="en-US"/>
              <a:t>	</a:t>
            </a:r>
            <a:r>
              <a:rPr lang="vi-VN"/>
              <a:t>DBMS kiểm tra ngữ pháp SQL query. Nếu sai ngữ pháp thì DBMS sẽ không thực hiện câu truy vấn</a:t>
            </a:r>
          </a:p>
          <a:p>
            <a:br>
              <a:rPr lang="vi-VN"/>
            </a:br>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12" name="Google Shape;186;p38">
            <a:extLst>
              <a:ext uri="{FF2B5EF4-FFF2-40B4-BE49-F238E27FC236}">
                <a16:creationId xmlns:a16="http://schemas.microsoft.com/office/drawing/2014/main" id="{99BEA286-1B76-49E9-8052-5992DDD3F50A}"/>
              </a:ext>
            </a:extLst>
          </p:cNvPr>
          <p:cNvSpPr txBox="1">
            <a:spLocks/>
          </p:cNvSpPr>
          <p:nvPr/>
        </p:nvSpPr>
        <p:spPr>
          <a:xfrm>
            <a:off x="297180" y="3426575"/>
            <a:ext cx="6279586" cy="106680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r>
              <a:rPr lang="vi-VN" b="1"/>
              <a:t>Bước 2: Kiểm tra sự hợp lệ (Validation)</a:t>
            </a:r>
            <a:endParaRPr lang="en-US"/>
          </a:p>
          <a:p>
            <a:pPr algn="l"/>
            <a:r>
              <a:rPr lang="en-US"/>
              <a:t>     	</a:t>
            </a:r>
            <a:r>
              <a:rPr lang="vi-VN"/>
              <a:t>Kiểm tra sự tồn tại của các </a:t>
            </a:r>
            <a:r>
              <a:rPr lang="en-US"/>
              <a:t>đ</a:t>
            </a:r>
            <a:r>
              <a:rPr lang="vi-VN"/>
              <a:t>ối tượng dữ liệu</a:t>
            </a:r>
          </a:p>
          <a:p>
            <a:pPr algn="l" fontAlgn="base"/>
            <a:r>
              <a:rPr lang="en-US"/>
              <a:t>	</a:t>
            </a:r>
            <a:r>
              <a:rPr lang="vi-VN"/>
              <a:t>Kiểm tra sự hợp lệ về kiểu dữ liệu của các đối tượng dữ liệu</a:t>
            </a:r>
          </a:p>
          <a:p>
            <a:br>
              <a:rPr lang="vi-VN"/>
            </a:br>
            <a:r>
              <a:rPr lang="en-US">
                <a:latin typeface="Quicksand Light" panose="020B0604020202020204" charset="0"/>
                <a:ea typeface="Calibri" panose="020F0502020204030204" pitchFamily="34" charset="0"/>
                <a:cs typeface="Calibri" panose="020F0502020204030204" pitchFamily="34" charset="0"/>
              </a:rPr>
              <a:t>.</a:t>
            </a:r>
            <a:endParaRPr lang="en-US">
              <a:latin typeface="Quicksand Light" panose="020B0604020202020204" charset="0"/>
              <a:ea typeface="Calibri" panose="020F0502020204030204" pitchFamily="34" charset="0"/>
              <a:cs typeface="Times New Roman" panose="02020603050405020304" pitchFamily="18" charset="0"/>
            </a:endParaRPr>
          </a:p>
        </p:txBody>
      </p:sp>
      <p:sp>
        <p:nvSpPr>
          <p:cNvPr id="6" name="Google Shape;915;p66">
            <a:extLst>
              <a:ext uri="{FF2B5EF4-FFF2-40B4-BE49-F238E27FC236}">
                <a16:creationId xmlns:a16="http://schemas.microsoft.com/office/drawing/2014/main" id="{EE712EAB-5E55-4462-8747-F6EEDEC9EEF8}"/>
              </a:ext>
            </a:extLst>
          </p:cNvPr>
          <p:cNvSpPr txBox="1">
            <a:spLocks/>
          </p:cNvSpPr>
          <p:nvPr/>
        </p:nvSpPr>
        <p:spPr>
          <a:xfrm>
            <a:off x="4926735" y="2161783"/>
            <a:ext cx="4974620" cy="12771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lvl="0"/>
            <a:r>
              <a:rPr lang="en-US" b="1"/>
              <a:t>	vd:</a:t>
            </a:r>
          </a:p>
          <a:p>
            <a:pPr lvl="0"/>
            <a:r>
              <a:rPr lang="en-US" b="1">
                <a:solidFill>
                  <a:srgbClr val="0070C0"/>
                </a:solidFill>
              </a:rPr>
              <a:t>		SELECT</a:t>
            </a:r>
            <a:r>
              <a:rPr lang="en-US" b="1"/>
              <a:t>	</a:t>
            </a:r>
            <a:r>
              <a:rPr lang="en-US"/>
              <a:t>MSSV, hoten</a:t>
            </a:r>
          </a:p>
          <a:p>
            <a:r>
              <a:rPr lang="en-US"/>
              <a:t>      	</a:t>
            </a:r>
            <a:r>
              <a:rPr lang="en-US" b="1">
                <a:solidFill>
                  <a:srgbClr val="0070C0"/>
                </a:solidFill>
              </a:rPr>
              <a:t>FORM</a:t>
            </a:r>
            <a:r>
              <a:rPr lang="en-US" b="1"/>
              <a:t>	</a:t>
            </a:r>
            <a:r>
              <a:rPr lang="en-US"/>
              <a:t>SINHVIEN</a:t>
            </a:r>
          </a:p>
          <a:p>
            <a:r>
              <a:rPr lang="en-US" b="1"/>
              <a:t>      	</a:t>
            </a:r>
            <a:r>
              <a:rPr lang="en-US" b="1">
                <a:solidFill>
                  <a:srgbClr val="0070C0"/>
                </a:solidFill>
              </a:rPr>
              <a:t>WHERE</a:t>
            </a:r>
            <a:r>
              <a:rPr lang="en-US" b="1"/>
              <a:t>	</a:t>
            </a:r>
            <a:r>
              <a:rPr lang="en-US"/>
              <a:t>namsinh = 2000</a:t>
            </a:r>
          </a:p>
          <a:p>
            <a:pPr>
              <a:buClr>
                <a:schemeClr val="lt2"/>
              </a:buClr>
              <a:buFont typeface="Quicksand Light"/>
              <a:buChar char="●"/>
            </a:pPr>
            <a:endParaRPr lang="vi-VN"/>
          </a:p>
        </p:txBody>
      </p:sp>
    </p:spTree>
    <p:extLst>
      <p:ext uri="{BB962C8B-B14F-4D97-AF65-F5344CB8AC3E}">
        <p14:creationId xmlns:p14="http://schemas.microsoft.com/office/powerpoint/2010/main" val="2677157683"/>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313092" y="27113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3</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a:t>
            </a:r>
            <a:br>
              <a:rPr lang="en-US">
                <a:solidFill>
                  <a:srgbClr val="6AA84F"/>
                </a:solidFill>
              </a:rPr>
            </a:br>
            <a:r>
              <a:rPr lang="en-US">
                <a:solidFill>
                  <a:srgbClr val="6AA84F"/>
                </a:solidFill>
              </a:rPr>
              <a:t>	trong cơ sở dữ liệu tập chung</a:t>
            </a:r>
            <a:endParaRPr/>
          </a:p>
        </p:txBody>
      </p:sp>
      <p:sp>
        <p:nvSpPr>
          <p:cNvPr id="186" name="Google Shape;186;p38"/>
          <p:cNvSpPr txBox="1">
            <a:spLocks noGrp="1"/>
          </p:cNvSpPr>
          <p:nvPr>
            <p:ph type="subTitle" idx="2"/>
          </p:nvPr>
        </p:nvSpPr>
        <p:spPr>
          <a:xfrm>
            <a:off x="0" y="1687258"/>
            <a:ext cx="5828514" cy="1874719"/>
          </a:xfrm>
          <a:prstGeom prst="rect">
            <a:avLst/>
          </a:prstGeom>
        </p:spPr>
        <p:txBody>
          <a:bodyPr spcFirstLastPara="1" wrap="square" lIns="91425" tIns="91425" rIns="91425" bIns="91425" anchor="t" anchorCtr="0">
            <a:noAutofit/>
          </a:bodyPr>
          <a:lstStyle/>
          <a:p>
            <a:pPr algn="l"/>
            <a:r>
              <a:rPr lang="en-US" b="1"/>
              <a:t>      </a:t>
            </a:r>
            <a:r>
              <a:rPr lang="vi-VN" b="1"/>
              <a:t>Bước 3: Dịch truy vấn (Translation)</a:t>
            </a:r>
          </a:p>
          <a:p>
            <a:pPr algn="l" fontAlgn="base"/>
            <a:r>
              <a:rPr lang="en-US"/>
              <a:t>      	</a:t>
            </a:r>
            <a:r>
              <a:rPr lang="vi-VN"/>
              <a:t>DBMS biến đổi truy vấn hợp lệ này thành một biểu </a:t>
            </a:r>
            <a:r>
              <a:rPr lang="en-US"/>
              <a:t>	</a:t>
            </a:r>
            <a:r>
              <a:rPr lang="vi-VN"/>
              <a:t>diễn bên trong hệ thống ở mức thấp hơn</a:t>
            </a:r>
            <a:br>
              <a:rPr lang="vi-VN"/>
            </a:br>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pic>
        <p:nvPicPr>
          <p:cNvPr id="3074" name="Picture 2">
            <a:extLst>
              <a:ext uri="{FF2B5EF4-FFF2-40B4-BE49-F238E27FC236}">
                <a16:creationId xmlns:a16="http://schemas.microsoft.com/office/drawing/2014/main" id="{9C9BD230-685C-451D-919E-23088A71C1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30740" y="2776164"/>
            <a:ext cx="5076825" cy="1571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1766088"/>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144" name="Google Shape;144;p34"/>
          <p:cNvPicPr preferRelativeResize="0"/>
          <p:nvPr/>
        </p:nvPicPr>
        <p:blipFill rotWithShape="1">
          <a:blip r:embed="rId3">
            <a:alphaModFix/>
          </a:blip>
          <a:srcRect l="49" r="49"/>
          <a:stretch/>
        </p:blipFill>
        <p:spPr>
          <a:xfrm>
            <a:off x="1062317" y="1290448"/>
            <a:ext cx="299792" cy="288526"/>
          </a:xfrm>
          <a:prstGeom prst="rect">
            <a:avLst/>
          </a:prstGeom>
          <a:noFill/>
          <a:ln>
            <a:noFill/>
          </a:ln>
        </p:spPr>
      </p:pic>
      <p:sp>
        <p:nvSpPr>
          <p:cNvPr id="145" name="Google Shape;145;p34"/>
          <p:cNvSpPr txBox="1">
            <a:spLocks noGrp="1"/>
          </p:cNvSpPr>
          <p:nvPr>
            <p:ph type="title"/>
          </p:nvPr>
        </p:nvSpPr>
        <p:spPr>
          <a:xfrm>
            <a:off x="726300" y="438312"/>
            <a:ext cx="7691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solidFill>
                  <a:srgbClr val="6AA84F"/>
                </a:solidFill>
              </a:rPr>
              <a:t>Danh sách thành viên</a:t>
            </a:r>
            <a:endParaRPr>
              <a:solidFill>
                <a:srgbClr val="6AA84F"/>
              </a:solidFill>
            </a:endParaRPr>
          </a:p>
        </p:txBody>
      </p:sp>
      <p:sp>
        <p:nvSpPr>
          <p:cNvPr id="149" name="Google Shape;149;p34"/>
          <p:cNvSpPr txBox="1">
            <a:spLocks noGrp="1"/>
          </p:cNvSpPr>
          <p:nvPr>
            <p:ph type="subTitle" idx="2"/>
          </p:nvPr>
        </p:nvSpPr>
        <p:spPr>
          <a:xfrm>
            <a:off x="1509496" y="1204725"/>
            <a:ext cx="25344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sz="1200"/>
              <a:t>Phan Ánh Vương (Nhóm trưởng)</a:t>
            </a:r>
            <a:endParaRPr sz="1200"/>
          </a:p>
        </p:txBody>
      </p:sp>
      <p:sp>
        <p:nvSpPr>
          <p:cNvPr id="152" name="Google Shape;152;p34"/>
          <p:cNvSpPr txBox="1">
            <a:spLocks noGrp="1"/>
          </p:cNvSpPr>
          <p:nvPr>
            <p:ph type="title" idx="7"/>
          </p:nvPr>
        </p:nvSpPr>
        <p:spPr>
          <a:xfrm>
            <a:off x="1062317" y="1303780"/>
            <a:ext cx="351846" cy="233089"/>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1100">
                <a:solidFill>
                  <a:srgbClr val="6AA84F"/>
                </a:solidFill>
              </a:rPr>
              <a:t>01</a:t>
            </a:r>
            <a:endParaRPr sz="1100">
              <a:solidFill>
                <a:srgbClr val="6AA84F"/>
              </a:solidFill>
            </a:endParaRPr>
          </a:p>
        </p:txBody>
      </p:sp>
      <p:pic>
        <p:nvPicPr>
          <p:cNvPr id="19" name="Google Shape;144;p34">
            <a:extLst>
              <a:ext uri="{FF2B5EF4-FFF2-40B4-BE49-F238E27FC236}">
                <a16:creationId xmlns:a16="http://schemas.microsoft.com/office/drawing/2014/main" id="{FC700B3C-4FE1-4A61-A5F3-B5393F55E5DA}"/>
              </a:ext>
            </a:extLst>
          </p:cNvPr>
          <p:cNvPicPr preferRelativeResize="0"/>
          <p:nvPr/>
        </p:nvPicPr>
        <p:blipFill rotWithShape="1">
          <a:blip r:embed="rId3">
            <a:alphaModFix/>
          </a:blip>
          <a:srcRect l="49" r="49"/>
          <a:stretch/>
        </p:blipFill>
        <p:spPr>
          <a:xfrm>
            <a:off x="1048660" y="2323430"/>
            <a:ext cx="299792" cy="288526"/>
          </a:xfrm>
          <a:prstGeom prst="rect">
            <a:avLst/>
          </a:prstGeom>
          <a:noFill/>
          <a:ln>
            <a:noFill/>
          </a:ln>
        </p:spPr>
      </p:pic>
      <p:pic>
        <p:nvPicPr>
          <p:cNvPr id="20" name="Google Shape;144;p34">
            <a:extLst>
              <a:ext uri="{FF2B5EF4-FFF2-40B4-BE49-F238E27FC236}">
                <a16:creationId xmlns:a16="http://schemas.microsoft.com/office/drawing/2014/main" id="{A798D839-8BE6-4FD3-932E-143E13D6C15D}"/>
              </a:ext>
            </a:extLst>
          </p:cNvPr>
          <p:cNvPicPr preferRelativeResize="0"/>
          <p:nvPr/>
        </p:nvPicPr>
        <p:blipFill rotWithShape="1">
          <a:blip r:embed="rId3">
            <a:alphaModFix/>
          </a:blip>
          <a:srcRect l="49" r="49"/>
          <a:stretch/>
        </p:blipFill>
        <p:spPr>
          <a:xfrm>
            <a:off x="1048660" y="1788380"/>
            <a:ext cx="299792" cy="288526"/>
          </a:xfrm>
          <a:prstGeom prst="rect">
            <a:avLst/>
          </a:prstGeom>
          <a:noFill/>
          <a:ln>
            <a:noFill/>
          </a:ln>
        </p:spPr>
      </p:pic>
      <p:pic>
        <p:nvPicPr>
          <p:cNvPr id="21" name="Google Shape;144;p34">
            <a:extLst>
              <a:ext uri="{FF2B5EF4-FFF2-40B4-BE49-F238E27FC236}">
                <a16:creationId xmlns:a16="http://schemas.microsoft.com/office/drawing/2014/main" id="{B7718BCF-9E84-47A6-AF02-3EB32D79B8B4}"/>
              </a:ext>
            </a:extLst>
          </p:cNvPr>
          <p:cNvPicPr preferRelativeResize="0"/>
          <p:nvPr/>
        </p:nvPicPr>
        <p:blipFill rotWithShape="1">
          <a:blip r:embed="rId3">
            <a:alphaModFix/>
          </a:blip>
          <a:srcRect l="49" r="49"/>
          <a:stretch/>
        </p:blipFill>
        <p:spPr>
          <a:xfrm>
            <a:off x="1062317" y="2934669"/>
            <a:ext cx="299792" cy="288526"/>
          </a:xfrm>
          <a:prstGeom prst="rect">
            <a:avLst/>
          </a:prstGeom>
          <a:noFill/>
          <a:ln>
            <a:noFill/>
          </a:ln>
        </p:spPr>
      </p:pic>
      <p:pic>
        <p:nvPicPr>
          <p:cNvPr id="22" name="Google Shape;144;p34">
            <a:extLst>
              <a:ext uri="{FF2B5EF4-FFF2-40B4-BE49-F238E27FC236}">
                <a16:creationId xmlns:a16="http://schemas.microsoft.com/office/drawing/2014/main" id="{7E1DE632-5D09-43B1-AD91-AC25CB7122A6}"/>
              </a:ext>
            </a:extLst>
          </p:cNvPr>
          <p:cNvPicPr preferRelativeResize="0"/>
          <p:nvPr/>
        </p:nvPicPr>
        <p:blipFill rotWithShape="1">
          <a:blip r:embed="rId3">
            <a:alphaModFix/>
          </a:blip>
          <a:srcRect l="49" r="49"/>
          <a:stretch/>
        </p:blipFill>
        <p:spPr>
          <a:xfrm>
            <a:off x="1062317" y="3522254"/>
            <a:ext cx="299792" cy="288526"/>
          </a:xfrm>
          <a:prstGeom prst="rect">
            <a:avLst/>
          </a:prstGeom>
          <a:noFill/>
          <a:ln>
            <a:noFill/>
          </a:ln>
        </p:spPr>
      </p:pic>
      <p:pic>
        <p:nvPicPr>
          <p:cNvPr id="23" name="Google Shape;144;p34">
            <a:extLst>
              <a:ext uri="{FF2B5EF4-FFF2-40B4-BE49-F238E27FC236}">
                <a16:creationId xmlns:a16="http://schemas.microsoft.com/office/drawing/2014/main" id="{BCF73AA6-FDE5-4C38-A81B-23790170F2AA}"/>
              </a:ext>
            </a:extLst>
          </p:cNvPr>
          <p:cNvPicPr preferRelativeResize="0"/>
          <p:nvPr/>
        </p:nvPicPr>
        <p:blipFill rotWithShape="1">
          <a:blip r:embed="rId3">
            <a:alphaModFix/>
          </a:blip>
          <a:srcRect l="49" r="49"/>
          <a:stretch/>
        </p:blipFill>
        <p:spPr>
          <a:xfrm>
            <a:off x="5100105" y="1290449"/>
            <a:ext cx="299792" cy="288526"/>
          </a:xfrm>
          <a:prstGeom prst="rect">
            <a:avLst/>
          </a:prstGeom>
          <a:noFill/>
          <a:ln>
            <a:noFill/>
          </a:ln>
        </p:spPr>
      </p:pic>
      <p:pic>
        <p:nvPicPr>
          <p:cNvPr id="24" name="Google Shape;144;p34">
            <a:extLst>
              <a:ext uri="{FF2B5EF4-FFF2-40B4-BE49-F238E27FC236}">
                <a16:creationId xmlns:a16="http://schemas.microsoft.com/office/drawing/2014/main" id="{9C3B993A-A4E6-46F7-811B-586593ED9303}"/>
              </a:ext>
            </a:extLst>
          </p:cNvPr>
          <p:cNvPicPr preferRelativeResize="0"/>
          <p:nvPr/>
        </p:nvPicPr>
        <p:blipFill rotWithShape="1">
          <a:blip r:embed="rId3">
            <a:alphaModFix/>
          </a:blip>
          <a:srcRect l="49" r="49"/>
          <a:stretch/>
        </p:blipFill>
        <p:spPr>
          <a:xfrm>
            <a:off x="5085826" y="1777425"/>
            <a:ext cx="299792" cy="288526"/>
          </a:xfrm>
          <a:prstGeom prst="rect">
            <a:avLst/>
          </a:prstGeom>
          <a:noFill/>
          <a:ln>
            <a:noFill/>
          </a:ln>
        </p:spPr>
      </p:pic>
      <p:pic>
        <p:nvPicPr>
          <p:cNvPr id="25" name="Google Shape;144;p34">
            <a:extLst>
              <a:ext uri="{FF2B5EF4-FFF2-40B4-BE49-F238E27FC236}">
                <a16:creationId xmlns:a16="http://schemas.microsoft.com/office/drawing/2014/main" id="{2F4DA7B4-DE4B-411D-B18E-35AF8B664B1F}"/>
              </a:ext>
            </a:extLst>
          </p:cNvPr>
          <p:cNvPicPr preferRelativeResize="0"/>
          <p:nvPr/>
        </p:nvPicPr>
        <p:blipFill rotWithShape="1">
          <a:blip r:embed="rId3">
            <a:alphaModFix/>
          </a:blip>
          <a:srcRect l="49" r="49"/>
          <a:stretch/>
        </p:blipFill>
        <p:spPr>
          <a:xfrm>
            <a:off x="5100105" y="2345314"/>
            <a:ext cx="299792" cy="288526"/>
          </a:xfrm>
          <a:prstGeom prst="rect">
            <a:avLst/>
          </a:prstGeom>
          <a:noFill/>
          <a:ln>
            <a:noFill/>
          </a:ln>
        </p:spPr>
      </p:pic>
      <p:pic>
        <p:nvPicPr>
          <p:cNvPr id="26" name="Google Shape;144;p34">
            <a:extLst>
              <a:ext uri="{FF2B5EF4-FFF2-40B4-BE49-F238E27FC236}">
                <a16:creationId xmlns:a16="http://schemas.microsoft.com/office/drawing/2014/main" id="{34328684-4266-4932-A26B-36BEB381074A}"/>
              </a:ext>
            </a:extLst>
          </p:cNvPr>
          <p:cNvPicPr preferRelativeResize="0"/>
          <p:nvPr/>
        </p:nvPicPr>
        <p:blipFill rotWithShape="1">
          <a:blip r:embed="rId3">
            <a:alphaModFix/>
          </a:blip>
          <a:srcRect l="49" r="49"/>
          <a:stretch/>
        </p:blipFill>
        <p:spPr>
          <a:xfrm>
            <a:off x="5055926" y="4199063"/>
            <a:ext cx="299792" cy="288526"/>
          </a:xfrm>
          <a:prstGeom prst="rect">
            <a:avLst/>
          </a:prstGeom>
          <a:noFill/>
          <a:ln>
            <a:noFill/>
          </a:ln>
        </p:spPr>
      </p:pic>
      <p:pic>
        <p:nvPicPr>
          <p:cNvPr id="27" name="Google Shape;144;p34">
            <a:extLst>
              <a:ext uri="{FF2B5EF4-FFF2-40B4-BE49-F238E27FC236}">
                <a16:creationId xmlns:a16="http://schemas.microsoft.com/office/drawing/2014/main" id="{ED966D19-B1E5-455B-9082-66A56ACB81DA}"/>
              </a:ext>
            </a:extLst>
          </p:cNvPr>
          <p:cNvPicPr preferRelativeResize="0"/>
          <p:nvPr/>
        </p:nvPicPr>
        <p:blipFill rotWithShape="1">
          <a:blip r:embed="rId3">
            <a:alphaModFix/>
          </a:blip>
          <a:srcRect l="49" r="49"/>
          <a:stretch/>
        </p:blipFill>
        <p:spPr>
          <a:xfrm>
            <a:off x="5078451" y="2933287"/>
            <a:ext cx="299792" cy="288526"/>
          </a:xfrm>
          <a:prstGeom prst="rect">
            <a:avLst/>
          </a:prstGeom>
          <a:noFill/>
          <a:ln>
            <a:noFill/>
          </a:ln>
        </p:spPr>
      </p:pic>
      <p:pic>
        <p:nvPicPr>
          <p:cNvPr id="28" name="Google Shape;144;p34">
            <a:extLst>
              <a:ext uri="{FF2B5EF4-FFF2-40B4-BE49-F238E27FC236}">
                <a16:creationId xmlns:a16="http://schemas.microsoft.com/office/drawing/2014/main" id="{B25155D8-9452-4635-8D6F-D28E64E284E2}"/>
              </a:ext>
            </a:extLst>
          </p:cNvPr>
          <p:cNvPicPr preferRelativeResize="0"/>
          <p:nvPr/>
        </p:nvPicPr>
        <p:blipFill rotWithShape="1">
          <a:blip r:embed="rId3">
            <a:alphaModFix/>
          </a:blip>
          <a:srcRect l="49" r="49"/>
          <a:stretch/>
        </p:blipFill>
        <p:spPr>
          <a:xfrm>
            <a:off x="5036016" y="3521260"/>
            <a:ext cx="299792" cy="288526"/>
          </a:xfrm>
          <a:prstGeom prst="rect">
            <a:avLst/>
          </a:prstGeom>
          <a:noFill/>
          <a:ln>
            <a:noFill/>
          </a:ln>
        </p:spPr>
      </p:pic>
      <p:sp>
        <p:nvSpPr>
          <p:cNvPr id="55" name="Google Shape;152;p34">
            <a:extLst>
              <a:ext uri="{FF2B5EF4-FFF2-40B4-BE49-F238E27FC236}">
                <a16:creationId xmlns:a16="http://schemas.microsoft.com/office/drawing/2014/main" id="{5F43E2C8-CA0A-4597-A2F4-9E567404F3F3}"/>
              </a:ext>
            </a:extLst>
          </p:cNvPr>
          <p:cNvSpPr txBox="1">
            <a:spLocks/>
          </p:cNvSpPr>
          <p:nvPr/>
        </p:nvSpPr>
        <p:spPr>
          <a:xfrm>
            <a:off x="1022633" y="181277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02</a:t>
            </a:r>
          </a:p>
        </p:txBody>
      </p:sp>
      <p:sp>
        <p:nvSpPr>
          <p:cNvPr id="56" name="Google Shape;152;p34">
            <a:extLst>
              <a:ext uri="{FF2B5EF4-FFF2-40B4-BE49-F238E27FC236}">
                <a16:creationId xmlns:a16="http://schemas.microsoft.com/office/drawing/2014/main" id="{475DCE78-BD7C-4B99-9A48-33F5AC96B404}"/>
              </a:ext>
            </a:extLst>
          </p:cNvPr>
          <p:cNvSpPr txBox="1">
            <a:spLocks/>
          </p:cNvSpPr>
          <p:nvPr/>
        </p:nvSpPr>
        <p:spPr>
          <a:xfrm>
            <a:off x="1048660" y="235114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03</a:t>
            </a:r>
          </a:p>
        </p:txBody>
      </p:sp>
      <p:sp>
        <p:nvSpPr>
          <p:cNvPr id="57" name="Google Shape;152;p34">
            <a:extLst>
              <a:ext uri="{FF2B5EF4-FFF2-40B4-BE49-F238E27FC236}">
                <a16:creationId xmlns:a16="http://schemas.microsoft.com/office/drawing/2014/main" id="{7BA29EF7-8645-4AEC-865D-DC61F2EF5B0D}"/>
              </a:ext>
            </a:extLst>
          </p:cNvPr>
          <p:cNvSpPr txBox="1">
            <a:spLocks/>
          </p:cNvSpPr>
          <p:nvPr/>
        </p:nvSpPr>
        <p:spPr>
          <a:xfrm>
            <a:off x="1062317" y="2966840"/>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04</a:t>
            </a:r>
          </a:p>
        </p:txBody>
      </p:sp>
      <p:sp>
        <p:nvSpPr>
          <p:cNvPr id="58" name="Google Shape;152;p34">
            <a:extLst>
              <a:ext uri="{FF2B5EF4-FFF2-40B4-BE49-F238E27FC236}">
                <a16:creationId xmlns:a16="http://schemas.microsoft.com/office/drawing/2014/main" id="{69B7CFDF-2DEE-4269-A9C7-61AC6588DABE}"/>
              </a:ext>
            </a:extLst>
          </p:cNvPr>
          <p:cNvSpPr txBox="1">
            <a:spLocks/>
          </p:cNvSpPr>
          <p:nvPr/>
        </p:nvSpPr>
        <p:spPr>
          <a:xfrm>
            <a:off x="1062317" y="3582532"/>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05</a:t>
            </a:r>
          </a:p>
        </p:txBody>
      </p:sp>
      <p:sp>
        <p:nvSpPr>
          <p:cNvPr id="59" name="Google Shape;152;p34">
            <a:extLst>
              <a:ext uri="{FF2B5EF4-FFF2-40B4-BE49-F238E27FC236}">
                <a16:creationId xmlns:a16="http://schemas.microsoft.com/office/drawing/2014/main" id="{62342F57-CFAC-4B74-87C1-E690A11AF5CB}"/>
              </a:ext>
            </a:extLst>
          </p:cNvPr>
          <p:cNvSpPr txBox="1">
            <a:spLocks/>
          </p:cNvSpPr>
          <p:nvPr/>
        </p:nvSpPr>
        <p:spPr>
          <a:xfrm>
            <a:off x="5103232" y="131816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06</a:t>
            </a:r>
          </a:p>
        </p:txBody>
      </p:sp>
      <p:sp>
        <p:nvSpPr>
          <p:cNvPr id="60" name="Google Shape;152;p34">
            <a:extLst>
              <a:ext uri="{FF2B5EF4-FFF2-40B4-BE49-F238E27FC236}">
                <a16:creationId xmlns:a16="http://schemas.microsoft.com/office/drawing/2014/main" id="{D570DB77-4E74-4F0F-B909-BF53F83D2465}"/>
              </a:ext>
            </a:extLst>
          </p:cNvPr>
          <p:cNvSpPr txBox="1">
            <a:spLocks/>
          </p:cNvSpPr>
          <p:nvPr/>
        </p:nvSpPr>
        <p:spPr>
          <a:xfrm>
            <a:off x="5085826" y="1812778"/>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07</a:t>
            </a:r>
          </a:p>
        </p:txBody>
      </p:sp>
      <p:sp>
        <p:nvSpPr>
          <p:cNvPr id="61" name="Google Shape;152;p34">
            <a:extLst>
              <a:ext uri="{FF2B5EF4-FFF2-40B4-BE49-F238E27FC236}">
                <a16:creationId xmlns:a16="http://schemas.microsoft.com/office/drawing/2014/main" id="{603CD676-FC36-419D-8FE8-E52EDCFE700C}"/>
              </a:ext>
            </a:extLst>
          </p:cNvPr>
          <p:cNvSpPr txBox="1">
            <a:spLocks/>
          </p:cNvSpPr>
          <p:nvPr/>
        </p:nvSpPr>
        <p:spPr>
          <a:xfrm>
            <a:off x="5100105" y="237886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08</a:t>
            </a:r>
          </a:p>
        </p:txBody>
      </p:sp>
      <p:sp>
        <p:nvSpPr>
          <p:cNvPr id="62" name="Google Shape;152;p34">
            <a:extLst>
              <a:ext uri="{FF2B5EF4-FFF2-40B4-BE49-F238E27FC236}">
                <a16:creationId xmlns:a16="http://schemas.microsoft.com/office/drawing/2014/main" id="{ABC86B5F-E222-42C9-B236-7CEBDF60D276}"/>
              </a:ext>
            </a:extLst>
          </p:cNvPr>
          <p:cNvSpPr txBox="1">
            <a:spLocks/>
          </p:cNvSpPr>
          <p:nvPr/>
        </p:nvSpPr>
        <p:spPr>
          <a:xfrm>
            <a:off x="5078451" y="2966840"/>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09</a:t>
            </a:r>
          </a:p>
        </p:txBody>
      </p:sp>
      <p:sp>
        <p:nvSpPr>
          <p:cNvPr id="63" name="Google Shape;152;p34">
            <a:extLst>
              <a:ext uri="{FF2B5EF4-FFF2-40B4-BE49-F238E27FC236}">
                <a16:creationId xmlns:a16="http://schemas.microsoft.com/office/drawing/2014/main" id="{1B54A218-34C7-434A-A80F-492C22E971C6}"/>
              </a:ext>
            </a:extLst>
          </p:cNvPr>
          <p:cNvSpPr txBox="1">
            <a:spLocks/>
          </p:cNvSpPr>
          <p:nvPr/>
        </p:nvSpPr>
        <p:spPr>
          <a:xfrm>
            <a:off x="5048051" y="3548977"/>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10</a:t>
            </a:r>
          </a:p>
        </p:txBody>
      </p:sp>
      <p:sp>
        <p:nvSpPr>
          <p:cNvPr id="64" name="Google Shape;152;p34">
            <a:extLst>
              <a:ext uri="{FF2B5EF4-FFF2-40B4-BE49-F238E27FC236}">
                <a16:creationId xmlns:a16="http://schemas.microsoft.com/office/drawing/2014/main" id="{963491F0-EDFA-40A3-8739-F9D87B079AD2}"/>
              </a:ext>
            </a:extLst>
          </p:cNvPr>
          <p:cNvSpPr txBox="1">
            <a:spLocks/>
          </p:cNvSpPr>
          <p:nvPr/>
        </p:nvSpPr>
        <p:spPr>
          <a:xfrm>
            <a:off x="5074078" y="4226783"/>
            <a:ext cx="351846" cy="2330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1pPr>
            <a:lvl2pPr marR="0" lvl="1"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2pPr>
            <a:lvl3pPr marR="0" lvl="2"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3pPr>
            <a:lvl4pPr marR="0" lvl="3"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4pPr>
            <a:lvl5pPr marR="0" lvl="4"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5pPr>
            <a:lvl6pPr marR="0" lvl="5"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6pPr>
            <a:lvl7pPr marR="0" lvl="6"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7pPr>
            <a:lvl8pPr marR="0" lvl="7"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8pPr>
            <a:lvl9pPr marR="0" lvl="8" algn="l" rtl="0">
              <a:lnSpc>
                <a:spcPct val="100000"/>
              </a:lnSpc>
              <a:spcBef>
                <a:spcPts val="0"/>
              </a:spcBef>
              <a:spcAft>
                <a:spcPts val="0"/>
              </a:spcAft>
              <a:buClr>
                <a:schemeClr val="lt2"/>
              </a:buClr>
              <a:buSzPts val="3000"/>
              <a:buFont typeface="Pacifico"/>
              <a:buNone/>
              <a:defRPr sz="3000" b="0" i="0" u="none" strike="noStrike" cap="none">
                <a:solidFill>
                  <a:schemeClr val="lt2"/>
                </a:solidFill>
                <a:latin typeface="Pacifico"/>
                <a:ea typeface="Pacifico"/>
                <a:cs typeface="Pacifico"/>
                <a:sym typeface="Pacifico"/>
              </a:defRPr>
            </a:lvl9pPr>
          </a:lstStyle>
          <a:p>
            <a:r>
              <a:rPr lang="en" sz="1100">
                <a:solidFill>
                  <a:srgbClr val="6AA84F"/>
                </a:solidFill>
              </a:rPr>
              <a:t>11</a:t>
            </a:r>
          </a:p>
        </p:txBody>
      </p:sp>
      <p:sp>
        <p:nvSpPr>
          <p:cNvPr id="65" name="Google Shape;149;p34">
            <a:extLst>
              <a:ext uri="{FF2B5EF4-FFF2-40B4-BE49-F238E27FC236}">
                <a16:creationId xmlns:a16="http://schemas.microsoft.com/office/drawing/2014/main" id="{0D3A0497-DA6B-4482-ABDE-6323153E143C}"/>
              </a:ext>
            </a:extLst>
          </p:cNvPr>
          <p:cNvSpPr txBox="1">
            <a:spLocks/>
          </p:cNvSpPr>
          <p:nvPr/>
        </p:nvSpPr>
        <p:spPr>
          <a:xfrm>
            <a:off x="1509496" y="1740925"/>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Trung Hiếu</a:t>
            </a:r>
            <a:endParaRPr lang="vi-VN" sz="1200"/>
          </a:p>
        </p:txBody>
      </p:sp>
      <p:sp>
        <p:nvSpPr>
          <p:cNvPr id="66" name="Google Shape;149;p34">
            <a:extLst>
              <a:ext uri="{FF2B5EF4-FFF2-40B4-BE49-F238E27FC236}">
                <a16:creationId xmlns:a16="http://schemas.microsoft.com/office/drawing/2014/main" id="{EF8456F8-567A-485A-B8D3-F12A1E61BD8F}"/>
              </a:ext>
            </a:extLst>
          </p:cNvPr>
          <p:cNvSpPr txBox="1">
            <a:spLocks/>
          </p:cNvSpPr>
          <p:nvPr/>
        </p:nvSpPr>
        <p:spPr>
          <a:xfrm>
            <a:off x="1509496" y="2290816"/>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Thị Vân Anh</a:t>
            </a:r>
            <a:endParaRPr lang="vi-VN" sz="1200"/>
          </a:p>
        </p:txBody>
      </p:sp>
      <p:sp>
        <p:nvSpPr>
          <p:cNvPr id="67" name="Google Shape;149;p34">
            <a:extLst>
              <a:ext uri="{FF2B5EF4-FFF2-40B4-BE49-F238E27FC236}">
                <a16:creationId xmlns:a16="http://schemas.microsoft.com/office/drawing/2014/main" id="{86FF76B1-08B0-4BF9-BD8E-21E6C4DABE8B}"/>
              </a:ext>
            </a:extLst>
          </p:cNvPr>
          <p:cNvSpPr txBox="1">
            <a:spLocks/>
          </p:cNvSpPr>
          <p:nvPr/>
        </p:nvSpPr>
        <p:spPr>
          <a:xfrm>
            <a:off x="1502121" y="2942634"/>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Bùi Đình Quang</a:t>
            </a:r>
            <a:endParaRPr lang="vi-VN" sz="1200"/>
          </a:p>
        </p:txBody>
      </p:sp>
      <p:sp>
        <p:nvSpPr>
          <p:cNvPr id="68" name="Google Shape;149;p34">
            <a:extLst>
              <a:ext uri="{FF2B5EF4-FFF2-40B4-BE49-F238E27FC236}">
                <a16:creationId xmlns:a16="http://schemas.microsoft.com/office/drawing/2014/main" id="{9CBDE32E-2F5C-43E7-B451-906828512C09}"/>
              </a:ext>
            </a:extLst>
          </p:cNvPr>
          <p:cNvSpPr txBox="1">
            <a:spLocks/>
          </p:cNvSpPr>
          <p:nvPr/>
        </p:nvSpPr>
        <p:spPr>
          <a:xfrm>
            <a:off x="1509496" y="3483728"/>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Lại Thị Duyên</a:t>
            </a:r>
            <a:endParaRPr lang="vi-VN" sz="1200"/>
          </a:p>
        </p:txBody>
      </p:sp>
      <p:sp>
        <p:nvSpPr>
          <p:cNvPr id="69" name="Google Shape;149;p34">
            <a:extLst>
              <a:ext uri="{FF2B5EF4-FFF2-40B4-BE49-F238E27FC236}">
                <a16:creationId xmlns:a16="http://schemas.microsoft.com/office/drawing/2014/main" id="{8A84B688-F873-4CF7-BB8F-20219FE87C8A}"/>
              </a:ext>
            </a:extLst>
          </p:cNvPr>
          <p:cNvSpPr txBox="1">
            <a:spLocks/>
          </p:cNvSpPr>
          <p:nvPr/>
        </p:nvSpPr>
        <p:spPr>
          <a:xfrm>
            <a:off x="5429538" y="1212361"/>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Lê Đức Long</a:t>
            </a:r>
            <a:endParaRPr lang="vi-VN" sz="1200"/>
          </a:p>
        </p:txBody>
      </p:sp>
      <p:sp>
        <p:nvSpPr>
          <p:cNvPr id="70" name="Google Shape;149;p34">
            <a:extLst>
              <a:ext uri="{FF2B5EF4-FFF2-40B4-BE49-F238E27FC236}">
                <a16:creationId xmlns:a16="http://schemas.microsoft.com/office/drawing/2014/main" id="{02EDF2F8-745A-4C32-97F4-0E5063B7CF4F}"/>
              </a:ext>
            </a:extLst>
          </p:cNvPr>
          <p:cNvSpPr txBox="1">
            <a:spLocks/>
          </p:cNvSpPr>
          <p:nvPr/>
        </p:nvSpPr>
        <p:spPr>
          <a:xfrm>
            <a:off x="5424140" y="1709606"/>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Nguyễn Mạnh Tuân</a:t>
            </a:r>
            <a:endParaRPr lang="vi-VN" sz="1200"/>
          </a:p>
        </p:txBody>
      </p:sp>
      <p:sp>
        <p:nvSpPr>
          <p:cNvPr id="71" name="Google Shape;149;p34">
            <a:extLst>
              <a:ext uri="{FF2B5EF4-FFF2-40B4-BE49-F238E27FC236}">
                <a16:creationId xmlns:a16="http://schemas.microsoft.com/office/drawing/2014/main" id="{23819E31-645A-4B33-84D9-634EC18061DC}"/>
              </a:ext>
            </a:extLst>
          </p:cNvPr>
          <p:cNvSpPr txBox="1">
            <a:spLocks/>
          </p:cNvSpPr>
          <p:nvPr/>
        </p:nvSpPr>
        <p:spPr>
          <a:xfrm>
            <a:off x="5399897" y="2277661"/>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Trần Thị Phương Anh</a:t>
            </a:r>
            <a:endParaRPr lang="vi-VN" sz="1200"/>
          </a:p>
        </p:txBody>
      </p:sp>
      <p:sp>
        <p:nvSpPr>
          <p:cNvPr id="72" name="Google Shape;149;p34">
            <a:extLst>
              <a:ext uri="{FF2B5EF4-FFF2-40B4-BE49-F238E27FC236}">
                <a16:creationId xmlns:a16="http://schemas.microsoft.com/office/drawing/2014/main" id="{EBA6F845-E3DE-4CCC-87F4-F338FC77C24D}"/>
              </a:ext>
            </a:extLst>
          </p:cNvPr>
          <p:cNvSpPr txBox="1">
            <a:spLocks/>
          </p:cNvSpPr>
          <p:nvPr/>
        </p:nvSpPr>
        <p:spPr>
          <a:xfrm>
            <a:off x="5355718" y="3513623"/>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Hoàng Hoàng Đông</a:t>
            </a:r>
            <a:endParaRPr lang="vi-VN" sz="1200"/>
          </a:p>
        </p:txBody>
      </p:sp>
      <p:sp>
        <p:nvSpPr>
          <p:cNvPr id="73" name="Google Shape;149;p34">
            <a:extLst>
              <a:ext uri="{FF2B5EF4-FFF2-40B4-BE49-F238E27FC236}">
                <a16:creationId xmlns:a16="http://schemas.microsoft.com/office/drawing/2014/main" id="{CB33DA9F-6B82-4907-A7BC-F2DBB9665163}"/>
              </a:ext>
            </a:extLst>
          </p:cNvPr>
          <p:cNvSpPr txBox="1">
            <a:spLocks/>
          </p:cNvSpPr>
          <p:nvPr/>
        </p:nvSpPr>
        <p:spPr>
          <a:xfrm>
            <a:off x="5385618" y="2913203"/>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Nguyễn Hữu Tiến</a:t>
            </a:r>
            <a:endParaRPr lang="vi-VN" sz="1200"/>
          </a:p>
        </p:txBody>
      </p:sp>
      <p:sp>
        <p:nvSpPr>
          <p:cNvPr id="74" name="Google Shape;149;p34">
            <a:extLst>
              <a:ext uri="{FF2B5EF4-FFF2-40B4-BE49-F238E27FC236}">
                <a16:creationId xmlns:a16="http://schemas.microsoft.com/office/drawing/2014/main" id="{CB34D010-4E61-42BE-8557-0882968D4F3C}"/>
              </a:ext>
            </a:extLst>
          </p:cNvPr>
          <p:cNvSpPr txBox="1">
            <a:spLocks/>
          </p:cNvSpPr>
          <p:nvPr/>
        </p:nvSpPr>
        <p:spPr>
          <a:xfrm>
            <a:off x="5373870" y="4173522"/>
            <a:ext cx="25344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200"/>
              <a:t>Đỗ Đình Chinh</a:t>
            </a:r>
            <a:endParaRPr lang="vi-VN" sz="1200"/>
          </a:p>
        </p:txBody>
      </p:sp>
    </p:spTree>
    <p:extLst>
      <p:ext uri="{BB962C8B-B14F-4D97-AF65-F5344CB8AC3E}">
        <p14:creationId xmlns:p14="http://schemas.microsoft.com/office/powerpoint/2010/main" val="1172849159"/>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4" name="Google Shape;184;p38"/>
          <p:cNvSpPr txBox="1">
            <a:spLocks noGrp="1"/>
          </p:cNvSpPr>
          <p:nvPr>
            <p:ph type="title"/>
          </p:nvPr>
        </p:nvSpPr>
        <p:spPr>
          <a:xfrm>
            <a:off x="247560" y="165192"/>
            <a:ext cx="7832560"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solidFill>
                  <a:srgbClr val="6AA84F"/>
                </a:solidFill>
              </a:rPr>
              <a:t>3</a:t>
            </a:r>
            <a:r>
              <a:rPr lang="vi-VN">
                <a:solidFill>
                  <a:srgbClr val="6AA84F"/>
                </a:solidFill>
              </a:rPr>
              <a:t>.</a:t>
            </a:r>
            <a:r>
              <a:rPr lang="en-US">
                <a:solidFill>
                  <a:srgbClr val="6AA84F"/>
                </a:solidFill>
              </a:rPr>
              <a:t>3</a:t>
            </a:r>
            <a:r>
              <a:rPr lang="vi-VN">
                <a:solidFill>
                  <a:srgbClr val="6AA84F"/>
                </a:solidFill>
              </a:rPr>
              <a:t> </a:t>
            </a:r>
            <a:r>
              <a:rPr lang="en-US">
                <a:solidFill>
                  <a:srgbClr val="6AA84F"/>
                </a:solidFill>
              </a:rPr>
              <a:t>Các bước tối ưu hóa truy vấn </a:t>
            </a:r>
            <a:br>
              <a:rPr lang="en-US">
                <a:solidFill>
                  <a:srgbClr val="6AA84F"/>
                </a:solidFill>
              </a:rPr>
            </a:br>
            <a:r>
              <a:rPr lang="en-US">
                <a:solidFill>
                  <a:srgbClr val="6AA84F"/>
                </a:solidFill>
              </a:rPr>
              <a:t>	trong cơ sở dữ liệu tập chung</a:t>
            </a:r>
            <a:endParaRPr/>
          </a:p>
        </p:txBody>
      </p:sp>
      <p:sp>
        <p:nvSpPr>
          <p:cNvPr id="186" name="Google Shape;186;p38"/>
          <p:cNvSpPr txBox="1">
            <a:spLocks noGrp="1"/>
          </p:cNvSpPr>
          <p:nvPr>
            <p:ph type="subTitle" idx="2"/>
          </p:nvPr>
        </p:nvSpPr>
        <p:spPr>
          <a:xfrm>
            <a:off x="689648" y="1146611"/>
            <a:ext cx="7832560" cy="3484063"/>
          </a:xfrm>
          <a:prstGeom prst="rect">
            <a:avLst/>
          </a:prstGeom>
        </p:spPr>
        <p:txBody>
          <a:bodyPr spcFirstLastPara="1" wrap="square" lIns="91425" tIns="91425" rIns="91425" bIns="91425" anchor="t" anchorCtr="0">
            <a:noAutofit/>
          </a:bodyPr>
          <a:lstStyle/>
          <a:p>
            <a:pPr algn="l"/>
            <a:r>
              <a:rPr lang="vi-VN" b="1"/>
              <a:t>Bước 4: Tối ưu hóa biểu thức đại số quan hệ (Relational Algebra </a:t>
            </a:r>
          </a:p>
          <a:p>
            <a:pPr algn="l"/>
            <a:r>
              <a:rPr lang="vi-VN" b="1"/>
              <a:t>Optimization)</a:t>
            </a:r>
          </a:p>
          <a:p>
            <a:pPr algn="l" fontAlgn="base"/>
            <a:r>
              <a:rPr lang="en-US"/>
              <a:t>	</a:t>
            </a:r>
            <a:r>
              <a:rPr lang="vi-VN"/>
              <a:t>DBMS biến đổi biểu thức đại số quan hệ ở B3 thành biểu thức đại số quan hệ tương</a:t>
            </a:r>
            <a:r>
              <a:rPr lang="en-US"/>
              <a:t> đương </a:t>
            </a:r>
            <a:r>
              <a:rPr lang="en-US" b="1"/>
              <a:t>làm giảm vùng nhớ </a:t>
            </a:r>
            <a:r>
              <a:rPr lang="en-US"/>
              <a:t>và </a:t>
            </a:r>
            <a:r>
              <a:rPr lang="en-US" b="1"/>
              <a:t>loại bỏ phép toán không cần thiết</a:t>
            </a:r>
            <a:r>
              <a:rPr lang="en-US"/>
              <a:t>. </a:t>
            </a:r>
          </a:p>
          <a:p>
            <a:pPr algn="l" fontAlgn="base"/>
            <a:r>
              <a:rPr lang="en-US"/>
              <a:t>	-&gt;</a:t>
            </a:r>
            <a:r>
              <a:rPr lang="vi-VN"/>
              <a:t> </a:t>
            </a:r>
            <a:r>
              <a:rPr lang="en-US"/>
              <a:t>T</a:t>
            </a:r>
            <a:r>
              <a:rPr lang="vi-VN"/>
              <a:t>ạo ra một truy vấn đại số quan hệ được tối ưu hóa ( optimized relational algebra query)</a:t>
            </a:r>
            <a:endParaRPr lang="en-US"/>
          </a:p>
          <a:p>
            <a:pPr algn="l" fontAlgn="base"/>
            <a:endParaRPr lang="vi-VN"/>
          </a:p>
          <a:p>
            <a:pPr algn="l"/>
            <a:r>
              <a:rPr lang="vi-VN" b="1"/>
              <a:t>Bước 5: Chọn lựa chiến lược truy xuất (Strategy Selection)</a:t>
            </a:r>
          </a:p>
          <a:p>
            <a:pPr algn="l" fontAlgn="base"/>
            <a:r>
              <a:rPr lang="en-US"/>
              <a:t>	</a:t>
            </a:r>
            <a:r>
              <a:rPr lang="vi-VN"/>
              <a:t>DBMS sử dụng các thông số về kích thước của các bảng… để xác định cách xử lý truy vấn. </a:t>
            </a:r>
            <a:endParaRPr lang="en-US"/>
          </a:p>
          <a:p>
            <a:pPr algn="l" fontAlgn="base"/>
            <a:r>
              <a:rPr lang="en-US"/>
              <a:t>	-&gt; </a:t>
            </a:r>
            <a:r>
              <a:rPr lang="vi-VN"/>
              <a:t>DBMS tạo ra một kế hoạch thực hiện cho truy vấn</a:t>
            </a:r>
            <a:r>
              <a:rPr lang="en-US"/>
              <a:t>.</a:t>
            </a:r>
          </a:p>
          <a:p>
            <a:pPr algn="l" fontAlgn="base"/>
            <a:endParaRPr lang="vi-VN"/>
          </a:p>
          <a:p>
            <a:pPr algn="l"/>
            <a:r>
              <a:rPr lang="vi-VN" b="1"/>
              <a:t>Bước 6: Tạo sinh mã (Code generation)</a:t>
            </a:r>
          </a:p>
          <a:p>
            <a:pPr algn="l" fontAlgn="base"/>
            <a:r>
              <a:rPr lang="en-US"/>
              <a:t>	Kế </a:t>
            </a:r>
            <a:r>
              <a:rPr lang="vi-VN"/>
              <a:t>hoạch thực hiện của truy vấn có được ở bước cuối B5 sẽ </a:t>
            </a:r>
            <a:r>
              <a:rPr lang="en-US"/>
              <a:t>đ</a:t>
            </a:r>
            <a:r>
              <a:rPr lang="vi-VN"/>
              <a:t>ược mã hóa và </a:t>
            </a:r>
            <a:r>
              <a:rPr lang="en-US"/>
              <a:t>đ</a:t>
            </a:r>
            <a:r>
              <a:rPr lang="vi-VN"/>
              <a:t>ược thực hiện</a:t>
            </a:r>
          </a:p>
          <a:p>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46958468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32"/>
        <p:cNvGrpSpPr/>
        <p:nvPr/>
      </p:nvGrpSpPr>
      <p:grpSpPr>
        <a:xfrm>
          <a:off x="0" y="0"/>
          <a:ext cx="0" cy="0"/>
          <a:chOff x="0" y="0"/>
          <a:chExt cx="0" cy="0"/>
        </a:xfrm>
      </p:grpSpPr>
      <p:pic>
        <p:nvPicPr>
          <p:cNvPr id="433" name="Google Shape;433;p49"/>
          <p:cNvPicPr preferRelativeResize="0"/>
          <p:nvPr/>
        </p:nvPicPr>
        <p:blipFill>
          <a:blip r:embed="rId3">
            <a:alphaModFix/>
          </a:blip>
          <a:stretch>
            <a:fillRect/>
          </a:stretch>
        </p:blipFill>
        <p:spPr>
          <a:xfrm>
            <a:off x="1564839" y="2640676"/>
            <a:ext cx="1541375" cy="966200"/>
          </a:xfrm>
          <a:prstGeom prst="rect">
            <a:avLst/>
          </a:prstGeom>
          <a:noFill/>
          <a:ln>
            <a:noFill/>
          </a:ln>
        </p:spPr>
      </p:pic>
      <p:pic>
        <p:nvPicPr>
          <p:cNvPr id="434" name="Google Shape;434;p49"/>
          <p:cNvPicPr preferRelativeResize="0"/>
          <p:nvPr/>
        </p:nvPicPr>
        <p:blipFill>
          <a:blip r:embed="rId4">
            <a:alphaModFix/>
          </a:blip>
          <a:stretch>
            <a:fillRect/>
          </a:stretch>
        </p:blipFill>
        <p:spPr>
          <a:xfrm>
            <a:off x="3827583" y="1351107"/>
            <a:ext cx="1541374" cy="966200"/>
          </a:xfrm>
          <a:prstGeom prst="rect">
            <a:avLst/>
          </a:prstGeom>
          <a:noFill/>
          <a:ln>
            <a:noFill/>
          </a:ln>
        </p:spPr>
      </p:pic>
      <p:pic>
        <p:nvPicPr>
          <p:cNvPr id="435" name="Google Shape;435;p49"/>
          <p:cNvPicPr preferRelativeResize="0"/>
          <p:nvPr/>
        </p:nvPicPr>
        <p:blipFill>
          <a:blip r:embed="rId5">
            <a:alphaModFix/>
          </a:blip>
          <a:stretch>
            <a:fillRect/>
          </a:stretch>
        </p:blipFill>
        <p:spPr>
          <a:xfrm>
            <a:off x="5857634" y="2586551"/>
            <a:ext cx="1847400" cy="1074450"/>
          </a:xfrm>
          <a:prstGeom prst="rect">
            <a:avLst/>
          </a:prstGeom>
          <a:noFill/>
          <a:ln>
            <a:noFill/>
          </a:ln>
        </p:spPr>
      </p:pic>
      <p:sp>
        <p:nvSpPr>
          <p:cNvPr id="437" name="Google Shape;437;p49"/>
          <p:cNvSpPr txBox="1">
            <a:spLocks noGrp="1"/>
          </p:cNvSpPr>
          <p:nvPr>
            <p:ph type="title"/>
          </p:nvPr>
        </p:nvSpPr>
        <p:spPr>
          <a:xfrm>
            <a:off x="726225" y="438312"/>
            <a:ext cx="2689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3.4 Thuật toán</a:t>
            </a:r>
            <a:endParaRPr/>
          </a:p>
        </p:txBody>
      </p:sp>
      <p:sp>
        <p:nvSpPr>
          <p:cNvPr id="8" name="Google Shape;501;p51">
            <a:extLst>
              <a:ext uri="{FF2B5EF4-FFF2-40B4-BE49-F238E27FC236}">
                <a16:creationId xmlns:a16="http://schemas.microsoft.com/office/drawing/2014/main" id="{28BF5272-DD03-4641-8052-8DE3607CE941}"/>
              </a:ext>
            </a:extLst>
          </p:cNvPr>
          <p:cNvSpPr txBox="1"/>
          <p:nvPr/>
        </p:nvSpPr>
        <p:spPr>
          <a:xfrm>
            <a:off x="3991293" y="1568076"/>
            <a:ext cx="1536796" cy="651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1600"/>
              </a:spcAft>
              <a:buNone/>
            </a:pPr>
            <a:r>
              <a:rPr lang="en" sz="1600">
                <a:solidFill>
                  <a:srgbClr val="434343"/>
                </a:solidFill>
                <a:effectLst>
                  <a:outerShdw blurRad="38100" dist="38100" dir="2700000" algn="tl">
                    <a:srgbClr val="000000">
                      <a:alpha val="43137"/>
                    </a:srgbClr>
                  </a:outerShdw>
                </a:effectLst>
                <a:latin typeface="Quicksand Light"/>
                <a:ea typeface="Quicksand Light"/>
                <a:cs typeface="Quicksand Light"/>
                <a:sym typeface="Quicksand Light"/>
              </a:rPr>
              <a:t>Thuật toán</a:t>
            </a:r>
            <a:endParaRPr sz="1600">
              <a:solidFill>
                <a:srgbClr val="434343"/>
              </a:solidFill>
              <a:effectLst>
                <a:outerShdw blurRad="38100" dist="38100" dir="2700000" algn="tl">
                  <a:srgbClr val="000000">
                    <a:alpha val="43137"/>
                  </a:srgbClr>
                </a:outerShdw>
              </a:effectLst>
              <a:latin typeface="Quicksand Light" panose="020B0604020202020204" charset="0"/>
              <a:ea typeface="Quicksand Light"/>
              <a:cs typeface="Quicksand Light"/>
              <a:sym typeface="Quicksand Light"/>
            </a:endParaRPr>
          </a:p>
        </p:txBody>
      </p:sp>
      <p:sp>
        <p:nvSpPr>
          <p:cNvPr id="9" name="Google Shape;148;p34">
            <a:extLst>
              <a:ext uri="{FF2B5EF4-FFF2-40B4-BE49-F238E27FC236}">
                <a16:creationId xmlns:a16="http://schemas.microsoft.com/office/drawing/2014/main" id="{E3CFD62E-A7E1-45E6-ABC9-1EF16D34B944}"/>
              </a:ext>
            </a:extLst>
          </p:cNvPr>
          <p:cNvSpPr txBox="1">
            <a:spLocks/>
          </p:cNvSpPr>
          <p:nvPr/>
        </p:nvSpPr>
        <p:spPr>
          <a:xfrm>
            <a:off x="1570944" y="2802839"/>
            <a:ext cx="1541375"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ctr">
              <a:spcAft>
                <a:spcPts val="1600"/>
              </a:spcAft>
            </a:pPr>
            <a:r>
              <a:rPr lang="en-US" sz="1400">
                <a:solidFill>
                  <a:schemeClr val="bg1"/>
                </a:solidFill>
              </a:rPr>
              <a:t>Thuật toán Ingres</a:t>
            </a:r>
            <a:endParaRPr lang="en-US" sz="1400">
              <a:solidFill>
                <a:schemeClr val="bg1"/>
              </a:solidFill>
              <a:latin typeface="Quicksand Light" panose="020B0604020202020204" charset="0"/>
            </a:endParaRPr>
          </a:p>
        </p:txBody>
      </p:sp>
      <p:sp>
        <p:nvSpPr>
          <p:cNvPr id="10" name="Google Shape;148;p34">
            <a:extLst>
              <a:ext uri="{FF2B5EF4-FFF2-40B4-BE49-F238E27FC236}">
                <a16:creationId xmlns:a16="http://schemas.microsoft.com/office/drawing/2014/main" id="{09B013E3-04B4-4628-B941-FB71DB8D8405}"/>
              </a:ext>
            </a:extLst>
          </p:cNvPr>
          <p:cNvSpPr txBox="1">
            <a:spLocks/>
          </p:cNvSpPr>
          <p:nvPr/>
        </p:nvSpPr>
        <p:spPr>
          <a:xfrm>
            <a:off x="6082151" y="2789030"/>
            <a:ext cx="1622883"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ctr">
              <a:spcAft>
                <a:spcPts val="1600"/>
              </a:spcAft>
            </a:pPr>
            <a:r>
              <a:rPr lang="en-US" sz="1400">
                <a:solidFill>
                  <a:schemeClr val="bg1"/>
                </a:solidFill>
              </a:rPr>
              <a:t>Thuật toán System R</a:t>
            </a:r>
            <a:endParaRPr lang="en-US" sz="1400">
              <a:solidFill>
                <a:schemeClr val="bg1"/>
              </a:solidFill>
              <a:latin typeface="Quicksand Light" panose="020B0604020202020204" charset="0"/>
            </a:endParaRPr>
          </a:p>
        </p:txBody>
      </p:sp>
      <p:cxnSp>
        <p:nvCxnSpPr>
          <p:cNvPr id="11" name="Google Shape;493;p51">
            <a:extLst>
              <a:ext uri="{FF2B5EF4-FFF2-40B4-BE49-F238E27FC236}">
                <a16:creationId xmlns:a16="http://schemas.microsoft.com/office/drawing/2014/main" id="{2C934B54-4771-4672-A590-8B1161DD6580}"/>
              </a:ext>
            </a:extLst>
          </p:cNvPr>
          <p:cNvCxnSpPr>
            <a:cxnSpLocks/>
          </p:cNvCxnSpPr>
          <p:nvPr/>
        </p:nvCxnSpPr>
        <p:spPr>
          <a:xfrm flipH="1" flipV="1">
            <a:off x="5445173" y="2002582"/>
            <a:ext cx="734930" cy="673385"/>
          </a:xfrm>
          <a:prstGeom prst="straightConnector1">
            <a:avLst/>
          </a:prstGeom>
          <a:noFill/>
          <a:ln w="9525" cap="flat" cmpd="sng">
            <a:solidFill>
              <a:srgbClr val="434343"/>
            </a:solidFill>
            <a:prstDash val="lgDashDot"/>
            <a:round/>
            <a:headEnd type="none" w="med" len="med"/>
            <a:tailEnd type="none" w="med" len="med"/>
          </a:ln>
        </p:spPr>
      </p:cxnSp>
      <p:cxnSp>
        <p:nvCxnSpPr>
          <p:cNvPr id="12" name="Google Shape;493;p51">
            <a:extLst>
              <a:ext uri="{FF2B5EF4-FFF2-40B4-BE49-F238E27FC236}">
                <a16:creationId xmlns:a16="http://schemas.microsoft.com/office/drawing/2014/main" id="{52999A2D-81B0-4CB3-A1F7-5EAA619EA07F}"/>
              </a:ext>
            </a:extLst>
          </p:cNvPr>
          <p:cNvCxnSpPr>
            <a:cxnSpLocks/>
          </p:cNvCxnSpPr>
          <p:nvPr/>
        </p:nvCxnSpPr>
        <p:spPr>
          <a:xfrm flipV="1">
            <a:off x="2798334" y="2031258"/>
            <a:ext cx="863415" cy="662165"/>
          </a:xfrm>
          <a:prstGeom prst="straightConnector1">
            <a:avLst/>
          </a:prstGeom>
          <a:noFill/>
          <a:ln w="9525" cap="flat" cmpd="sng">
            <a:solidFill>
              <a:srgbClr val="434343"/>
            </a:solidFill>
            <a:prstDash val="lgDashDot"/>
            <a:round/>
            <a:headEnd type="none" w="med" len="med"/>
            <a:tailEnd type="none" w="med" len="med"/>
          </a:ln>
        </p:spPr>
      </p:cxnSp>
      <p:sp>
        <p:nvSpPr>
          <p:cNvPr id="15" name="Google Shape;148;p34">
            <a:extLst>
              <a:ext uri="{FF2B5EF4-FFF2-40B4-BE49-F238E27FC236}">
                <a16:creationId xmlns:a16="http://schemas.microsoft.com/office/drawing/2014/main" id="{47C9D6EF-A578-425C-97AA-38EF6417C6E7}"/>
              </a:ext>
            </a:extLst>
          </p:cNvPr>
          <p:cNvSpPr txBox="1">
            <a:spLocks/>
          </p:cNvSpPr>
          <p:nvPr/>
        </p:nvSpPr>
        <p:spPr>
          <a:xfrm>
            <a:off x="1100091" y="3706055"/>
            <a:ext cx="2549373"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400">
                <a:solidFill>
                  <a:schemeClr val="bg2"/>
                </a:solidFill>
              </a:rPr>
              <a:t>Sử</a:t>
            </a:r>
            <a:r>
              <a:rPr lang="en-US" sz="1400">
                <a:solidFill>
                  <a:srgbClr val="6AA84F"/>
                </a:solidFill>
              </a:rPr>
              <a:t> </a:t>
            </a:r>
            <a:r>
              <a:rPr lang="en-US" sz="1400">
                <a:solidFill>
                  <a:schemeClr val="bg2"/>
                </a:solidFill>
              </a:rPr>
              <a:t>dụng thuật toán tối ưu hóa câu truy vấn động</a:t>
            </a:r>
            <a:endParaRPr lang="en-US" sz="1400">
              <a:solidFill>
                <a:schemeClr val="bg2"/>
              </a:solidFill>
              <a:latin typeface="Quicksand Light" panose="020B0604020202020204" charset="0"/>
            </a:endParaRPr>
          </a:p>
        </p:txBody>
      </p:sp>
      <p:sp>
        <p:nvSpPr>
          <p:cNvPr id="16" name="Google Shape;148;p34">
            <a:extLst>
              <a:ext uri="{FF2B5EF4-FFF2-40B4-BE49-F238E27FC236}">
                <a16:creationId xmlns:a16="http://schemas.microsoft.com/office/drawing/2014/main" id="{6B95DD0C-7AEE-4461-904F-E0DA5B76AE6C}"/>
              </a:ext>
            </a:extLst>
          </p:cNvPr>
          <p:cNvSpPr txBox="1">
            <a:spLocks/>
          </p:cNvSpPr>
          <p:nvPr/>
        </p:nvSpPr>
        <p:spPr>
          <a:xfrm>
            <a:off x="5783205" y="3695894"/>
            <a:ext cx="210044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400">
                <a:solidFill>
                  <a:schemeClr val="bg2"/>
                </a:solidFill>
              </a:rPr>
              <a:t>Sử</a:t>
            </a:r>
            <a:r>
              <a:rPr lang="en-US" sz="1400">
                <a:solidFill>
                  <a:srgbClr val="6AA84F"/>
                </a:solidFill>
              </a:rPr>
              <a:t> </a:t>
            </a:r>
            <a:r>
              <a:rPr lang="en-US" sz="1400">
                <a:solidFill>
                  <a:schemeClr val="bg2"/>
                </a:solidFill>
              </a:rPr>
              <a:t>dụng thuật toán tối ưu hóa truy vấn tĩnh</a:t>
            </a:r>
            <a:endParaRPr lang="en-US" sz="1400">
              <a:solidFill>
                <a:schemeClr val="bg2"/>
              </a:solidFill>
              <a:latin typeface="Quicksand Light" panose="020B0604020202020204" charset="0"/>
            </a:endParaRPr>
          </a:p>
        </p:txBody>
      </p:sp>
    </p:spTree>
    <p:extLst>
      <p:ext uri="{BB962C8B-B14F-4D97-AF65-F5344CB8AC3E}">
        <p14:creationId xmlns:p14="http://schemas.microsoft.com/office/powerpoint/2010/main" val="232608135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anim calcmode="lin" valueType="num">
                                      <p:cBhvr>
                                        <p:cTn id="8" dur="500" fill="hold"/>
                                        <p:tgtEl>
                                          <p:spTgt spid="12"/>
                                        </p:tgtEl>
                                        <p:attrNameLst>
                                          <p:attrName>ppt_x</p:attrName>
                                        </p:attrNameLst>
                                      </p:cBhvr>
                                      <p:tavLst>
                                        <p:tav tm="0">
                                          <p:val>
                                            <p:strVal val="#ppt_x"/>
                                          </p:val>
                                        </p:tav>
                                        <p:tav tm="100000">
                                          <p:val>
                                            <p:strVal val="#ppt_x"/>
                                          </p:val>
                                        </p:tav>
                                      </p:tavLst>
                                    </p:anim>
                                    <p:anim calcmode="lin" valueType="num">
                                      <p:cBhvr>
                                        <p:cTn id="9" dur="500" fill="hold"/>
                                        <p:tgtEl>
                                          <p:spTgt spid="1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anim calcmode="lin" valueType="num">
                                      <p:cBhvr>
                                        <p:cTn id="13" dur="500" fill="hold"/>
                                        <p:tgtEl>
                                          <p:spTgt spid="9"/>
                                        </p:tgtEl>
                                        <p:attrNameLst>
                                          <p:attrName>ppt_x</p:attrName>
                                        </p:attrNameLst>
                                      </p:cBhvr>
                                      <p:tavLst>
                                        <p:tav tm="0">
                                          <p:val>
                                            <p:strVal val="#ppt_x"/>
                                          </p:val>
                                        </p:tav>
                                        <p:tav tm="100000">
                                          <p:val>
                                            <p:strVal val="#ppt_x"/>
                                          </p:val>
                                        </p:tav>
                                      </p:tavLst>
                                    </p:anim>
                                    <p:anim calcmode="lin" valueType="num">
                                      <p:cBhvr>
                                        <p:cTn id="14" dur="500" fill="hold"/>
                                        <p:tgtEl>
                                          <p:spTgt spid="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433"/>
                                        </p:tgtEl>
                                        <p:attrNameLst>
                                          <p:attrName>style.visibility</p:attrName>
                                        </p:attrNameLst>
                                      </p:cBhvr>
                                      <p:to>
                                        <p:strVal val="visible"/>
                                      </p:to>
                                    </p:set>
                                    <p:animEffect transition="in" filter="fade">
                                      <p:cBhvr>
                                        <p:cTn id="17" dur="500"/>
                                        <p:tgtEl>
                                          <p:spTgt spid="433"/>
                                        </p:tgtEl>
                                      </p:cBhvr>
                                    </p:animEffect>
                                    <p:anim calcmode="lin" valueType="num">
                                      <p:cBhvr>
                                        <p:cTn id="18" dur="500" fill="hold"/>
                                        <p:tgtEl>
                                          <p:spTgt spid="433"/>
                                        </p:tgtEl>
                                        <p:attrNameLst>
                                          <p:attrName>ppt_x</p:attrName>
                                        </p:attrNameLst>
                                      </p:cBhvr>
                                      <p:tavLst>
                                        <p:tav tm="0">
                                          <p:val>
                                            <p:strVal val="#ppt_x"/>
                                          </p:val>
                                        </p:tav>
                                        <p:tav tm="100000">
                                          <p:val>
                                            <p:strVal val="#ppt_x"/>
                                          </p:val>
                                        </p:tav>
                                      </p:tavLst>
                                    </p:anim>
                                    <p:anim calcmode="lin" valueType="num">
                                      <p:cBhvr>
                                        <p:cTn id="19" dur="500" fill="hold"/>
                                        <p:tgtEl>
                                          <p:spTgt spid="433"/>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fade">
                                      <p:cBhvr>
                                        <p:cTn id="22" dur="500"/>
                                        <p:tgtEl>
                                          <p:spTgt spid="15"/>
                                        </p:tgtEl>
                                      </p:cBhvr>
                                    </p:animEffect>
                                    <p:anim calcmode="lin" valueType="num">
                                      <p:cBhvr>
                                        <p:cTn id="23" dur="500" fill="hold"/>
                                        <p:tgtEl>
                                          <p:spTgt spid="15"/>
                                        </p:tgtEl>
                                        <p:attrNameLst>
                                          <p:attrName>ppt_x</p:attrName>
                                        </p:attrNameLst>
                                      </p:cBhvr>
                                      <p:tavLst>
                                        <p:tav tm="0">
                                          <p:val>
                                            <p:strVal val="#ppt_x"/>
                                          </p:val>
                                        </p:tav>
                                        <p:tav tm="100000">
                                          <p:val>
                                            <p:strVal val="#ppt_x"/>
                                          </p:val>
                                        </p:tav>
                                      </p:tavLst>
                                    </p:anim>
                                    <p:anim calcmode="lin" valueType="num">
                                      <p:cBhvr>
                                        <p:cTn id="2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anim calcmode="lin" valueType="num">
                                      <p:cBhvr>
                                        <p:cTn id="30" dur="500" fill="hold"/>
                                        <p:tgtEl>
                                          <p:spTgt spid="11"/>
                                        </p:tgtEl>
                                        <p:attrNameLst>
                                          <p:attrName>ppt_x</p:attrName>
                                        </p:attrNameLst>
                                      </p:cBhvr>
                                      <p:tavLst>
                                        <p:tav tm="0">
                                          <p:val>
                                            <p:strVal val="#ppt_x"/>
                                          </p:val>
                                        </p:tav>
                                        <p:tav tm="100000">
                                          <p:val>
                                            <p:strVal val="#ppt_x"/>
                                          </p:val>
                                        </p:tav>
                                      </p:tavLst>
                                    </p:anim>
                                    <p:anim calcmode="lin" valueType="num">
                                      <p:cBhvr>
                                        <p:cTn id="31" dur="500" fill="hold"/>
                                        <p:tgtEl>
                                          <p:spTgt spid="11"/>
                                        </p:tgtEl>
                                        <p:attrNameLst>
                                          <p:attrName>ppt_y</p:attrName>
                                        </p:attrNameLst>
                                      </p:cBhvr>
                                      <p:tavLst>
                                        <p:tav tm="0">
                                          <p:val>
                                            <p:strVal val="#ppt_y+.1"/>
                                          </p:val>
                                        </p:tav>
                                        <p:tav tm="100000">
                                          <p:val>
                                            <p:strVal val="#ppt_y"/>
                                          </p:val>
                                        </p:tav>
                                      </p:tavLst>
                                    </p:anim>
                                  </p:childTnLst>
                                </p:cTn>
                              </p:par>
                              <p:par>
                                <p:cTn id="32" presetID="42" presetClass="entr" presetSubtype="0" fill="hold" grpId="0" nodeType="withEffect">
                                  <p:stCondLst>
                                    <p:cond delay="0"/>
                                  </p:stCondLst>
                                  <p:childTnLst>
                                    <p:set>
                                      <p:cBhvr>
                                        <p:cTn id="33" dur="1" fill="hold">
                                          <p:stCondLst>
                                            <p:cond delay="0"/>
                                          </p:stCondLst>
                                        </p:cTn>
                                        <p:tgtEl>
                                          <p:spTgt spid="10"/>
                                        </p:tgtEl>
                                        <p:attrNameLst>
                                          <p:attrName>style.visibility</p:attrName>
                                        </p:attrNameLst>
                                      </p:cBhvr>
                                      <p:to>
                                        <p:strVal val="visible"/>
                                      </p:to>
                                    </p:set>
                                    <p:animEffect transition="in" filter="fade">
                                      <p:cBhvr>
                                        <p:cTn id="34" dur="500"/>
                                        <p:tgtEl>
                                          <p:spTgt spid="10"/>
                                        </p:tgtEl>
                                      </p:cBhvr>
                                    </p:animEffect>
                                    <p:anim calcmode="lin" valueType="num">
                                      <p:cBhvr>
                                        <p:cTn id="35" dur="500" fill="hold"/>
                                        <p:tgtEl>
                                          <p:spTgt spid="10"/>
                                        </p:tgtEl>
                                        <p:attrNameLst>
                                          <p:attrName>ppt_x</p:attrName>
                                        </p:attrNameLst>
                                      </p:cBhvr>
                                      <p:tavLst>
                                        <p:tav tm="0">
                                          <p:val>
                                            <p:strVal val="#ppt_x"/>
                                          </p:val>
                                        </p:tav>
                                        <p:tav tm="100000">
                                          <p:val>
                                            <p:strVal val="#ppt_x"/>
                                          </p:val>
                                        </p:tav>
                                      </p:tavLst>
                                    </p:anim>
                                    <p:anim calcmode="lin" valueType="num">
                                      <p:cBhvr>
                                        <p:cTn id="36" dur="500" fill="hold"/>
                                        <p:tgtEl>
                                          <p:spTgt spid="10"/>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435"/>
                                        </p:tgtEl>
                                        <p:attrNameLst>
                                          <p:attrName>style.visibility</p:attrName>
                                        </p:attrNameLst>
                                      </p:cBhvr>
                                      <p:to>
                                        <p:strVal val="visible"/>
                                      </p:to>
                                    </p:set>
                                    <p:animEffect transition="in" filter="fade">
                                      <p:cBhvr>
                                        <p:cTn id="39" dur="500"/>
                                        <p:tgtEl>
                                          <p:spTgt spid="435"/>
                                        </p:tgtEl>
                                      </p:cBhvr>
                                    </p:animEffect>
                                    <p:anim calcmode="lin" valueType="num">
                                      <p:cBhvr>
                                        <p:cTn id="40" dur="500" fill="hold"/>
                                        <p:tgtEl>
                                          <p:spTgt spid="435"/>
                                        </p:tgtEl>
                                        <p:attrNameLst>
                                          <p:attrName>ppt_x</p:attrName>
                                        </p:attrNameLst>
                                      </p:cBhvr>
                                      <p:tavLst>
                                        <p:tav tm="0">
                                          <p:val>
                                            <p:strVal val="#ppt_x"/>
                                          </p:val>
                                        </p:tav>
                                        <p:tav tm="100000">
                                          <p:val>
                                            <p:strVal val="#ppt_x"/>
                                          </p:val>
                                        </p:tav>
                                      </p:tavLst>
                                    </p:anim>
                                    <p:anim calcmode="lin" valueType="num">
                                      <p:cBhvr>
                                        <p:cTn id="41" dur="500" fill="hold"/>
                                        <p:tgtEl>
                                          <p:spTgt spid="435"/>
                                        </p:tgtEl>
                                        <p:attrNameLst>
                                          <p:attrName>ppt_y</p:attrName>
                                        </p:attrNameLst>
                                      </p:cBhvr>
                                      <p:tavLst>
                                        <p:tav tm="0">
                                          <p:val>
                                            <p:strVal val="#ppt_y+.1"/>
                                          </p:val>
                                        </p:tav>
                                        <p:tav tm="100000">
                                          <p:val>
                                            <p:strVal val="#ppt_y"/>
                                          </p:val>
                                        </p:tav>
                                      </p:tavLst>
                                    </p:anim>
                                  </p:childTnLst>
                                </p:cTn>
                              </p:par>
                              <p:par>
                                <p:cTn id="42" presetID="42" presetClass="entr" presetSubtype="0" fill="hold" grpId="0" nodeType="withEffect">
                                  <p:stCondLst>
                                    <p:cond delay="0"/>
                                  </p:stCondLst>
                                  <p:childTnLst>
                                    <p:set>
                                      <p:cBhvr>
                                        <p:cTn id="43" dur="1" fill="hold">
                                          <p:stCondLst>
                                            <p:cond delay="0"/>
                                          </p:stCondLst>
                                        </p:cTn>
                                        <p:tgtEl>
                                          <p:spTgt spid="16"/>
                                        </p:tgtEl>
                                        <p:attrNameLst>
                                          <p:attrName>style.visibility</p:attrName>
                                        </p:attrNameLst>
                                      </p:cBhvr>
                                      <p:to>
                                        <p:strVal val="visible"/>
                                      </p:to>
                                    </p:set>
                                    <p:animEffect transition="in" filter="fade">
                                      <p:cBhvr>
                                        <p:cTn id="44" dur="500"/>
                                        <p:tgtEl>
                                          <p:spTgt spid="16"/>
                                        </p:tgtEl>
                                      </p:cBhvr>
                                    </p:animEffect>
                                    <p:anim calcmode="lin" valueType="num">
                                      <p:cBhvr>
                                        <p:cTn id="45" dur="500" fill="hold"/>
                                        <p:tgtEl>
                                          <p:spTgt spid="16"/>
                                        </p:tgtEl>
                                        <p:attrNameLst>
                                          <p:attrName>ppt_x</p:attrName>
                                        </p:attrNameLst>
                                      </p:cBhvr>
                                      <p:tavLst>
                                        <p:tav tm="0">
                                          <p:val>
                                            <p:strVal val="#ppt_x"/>
                                          </p:val>
                                        </p:tav>
                                        <p:tav tm="100000">
                                          <p:val>
                                            <p:strVal val="#ppt_x"/>
                                          </p:val>
                                        </p:tav>
                                      </p:tavLst>
                                    </p:anim>
                                    <p:anim calcmode="lin" valueType="num">
                                      <p:cBhvr>
                                        <p:cTn id="46" dur="5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5" grpId="0"/>
      <p:bldP spid="16"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405891" y="2447059"/>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48" name="Google Shape;848;p62"/>
          <p:cNvSpPr txBox="1">
            <a:spLocks noGrp="1"/>
          </p:cNvSpPr>
          <p:nvPr>
            <p:ph type="title"/>
          </p:nvPr>
        </p:nvSpPr>
        <p:spPr>
          <a:xfrm>
            <a:off x="726224" y="438312"/>
            <a:ext cx="770911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3.4.1 Thuật toán </a:t>
            </a:r>
            <a:r>
              <a:rPr lang="en-US" sz="2800">
                <a:solidFill>
                  <a:srgbClr val="6AA84F"/>
                </a:solidFill>
              </a:rPr>
              <a:t>System R</a:t>
            </a:r>
            <a:endParaRPr/>
          </a:p>
        </p:txBody>
      </p:sp>
      <p:sp>
        <p:nvSpPr>
          <p:cNvPr id="16" name="Google Shape;148;p34">
            <a:extLst>
              <a:ext uri="{FF2B5EF4-FFF2-40B4-BE49-F238E27FC236}">
                <a16:creationId xmlns:a16="http://schemas.microsoft.com/office/drawing/2014/main" id="{1B4AF3CD-1D0E-4F3C-AC84-1BA14DF6E5FA}"/>
              </a:ext>
            </a:extLst>
          </p:cNvPr>
          <p:cNvSpPr txBox="1">
            <a:spLocks/>
          </p:cNvSpPr>
          <p:nvPr/>
        </p:nvSpPr>
        <p:spPr>
          <a:xfrm>
            <a:off x="1020288" y="1186615"/>
            <a:ext cx="6936081" cy="88671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Ý tưởng: </a:t>
            </a:r>
            <a:r>
              <a:rPr lang="en-US">
                <a:solidFill>
                  <a:schemeClr val="bg2"/>
                </a:solidFill>
              </a:rPr>
              <a:t>sử dụng thuật toán tối ưu hóa truy vấn tĩnh </a:t>
            </a:r>
            <a:r>
              <a:rPr lang="vi-VN"/>
              <a:t>bằng cách tìm kiếm vét cạn không gian các phương án</a:t>
            </a:r>
            <a:r>
              <a:rPr lang="en-US">
                <a:solidFill>
                  <a:schemeClr val="bg2"/>
                </a:solidFill>
              </a:rPr>
              <a:t> </a:t>
            </a:r>
            <a:endParaRPr lang="en-US">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20A79DC8-1B5F-4CDD-8C7E-B4AC1033E852}"/>
              </a:ext>
            </a:extLst>
          </p:cNvPr>
          <p:cNvSpPr txBox="1">
            <a:spLocks/>
          </p:cNvSpPr>
          <p:nvPr/>
        </p:nvSpPr>
        <p:spPr>
          <a:xfrm>
            <a:off x="859423" y="2153198"/>
            <a:ext cx="6783897"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latin typeface="Quicksand Light" panose="020B0604020202020204" charset="0"/>
                <a:ea typeface="Calibri" panose="020F0502020204030204" pitchFamily="34" charset="0"/>
                <a:cs typeface="Times New Roman" panose="02020603050405020304" pitchFamily="18" charset="0"/>
              </a:rPr>
              <a:t>Đầu vào là một cây đại số quan hệ </a:t>
            </a: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Đầu ra là sơ đồ </a:t>
            </a:r>
            <a:r>
              <a:rPr lang="vi-VN" sz="1600">
                <a:latin typeface="Quicksand Light" panose="020B0604020202020204" charset="0"/>
              </a:rPr>
              <a:t>thực hiện cây đại số quan hệ "tối ưu". </a:t>
            </a:r>
            <a:endParaRPr lang="en-US" sz="1600">
              <a:latin typeface="Quicksand Light" panose="020B0604020202020204" charset="0"/>
            </a:endParaRPr>
          </a:p>
          <a:p>
            <a:pPr marL="127000" indent="0" algn="l">
              <a:buClr>
                <a:schemeClr val="lt2"/>
              </a:buClr>
            </a:pPr>
            <a:r>
              <a:rPr lang="en-US" sz="1600">
                <a:latin typeface="Quicksand Light" panose="020B0604020202020204" charset="0"/>
              </a:rPr>
              <a:t>	</a:t>
            </a:r>
          </a:p>
          <a:p>
            <a:pPr marL="127000" indent="0" algn="l">
              <a:buClr>
                <a:schemeClr val="lt2"/>
              </a:buClr>
            </a:pPr>
            <a:r>
              <a:rPr lang="en-US" sz="1600">
                <a:latin typeface="Quicksand Light" panose="020B0604020202020204" charset="0"/>
              </a:rPr>
              <a:t>    </a:t>
            </a:r>
          </a:p>
        </p:txBody>
      </p:sp>
      <p:sp>
        <p:nvSpPr>
          <p:cNvPr id="11" name="Google Shape;915;p66">
            <a:extLst>
              <a:ext uri="{FF2B5EF4-FFF2-40B4-BE49-F238E27FC236}">
                <a16:creationId xmlns:a16="http://schemas.microsoft.com/office/drawing/2014/main" id="{8E4DBBF2-F4C9-44F2-AE71-C130ABD107C4}"/>
              </a:ext>
            </a:extLst>
          </p:cNvPr>
          <p:cNvSpPr txBox="1">
            <a:spLocks/>
          </p:cNvSpPr>
          <p:nvPr/>
        </p:nvSpPr>
        <p:spPr>
          <a:xfrm>
            <a:off x="1243441" y="2905757"/>
            <a:ext cx="6783897" cy="1424547"/>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600">
                <a:latin typeface="Quicksand Light" panose="020B0604020202020204" charset="0"/>
              </a:rPr>
              <a:t>Thuật toán tối ưu gồm 2 bước chính:</a:t>
            </a:r>
            <a:endParaRPr lang="en-US" sz="1600">
              <a:latin typeface="Quicksand Light" panose="020B0604020202020204" charset="0"/>
              <a:ea typeface="Calibri" panose="020F0502020204030204" pitchFamily="34" charset="0"/>
              <a:cs typeface="Times New Roman" panose="02020603050405020304" pitchFamily="18" charset="0"/>
            </a:endParaRPr>
          </a:p>
          <a:p>
            <a:pPr marL="127000" indent="0" algn="l">
              <a:buClr>
                <a:schemeClr val="lt2"/>
              </a:buClr>
            </a:pPr>
            <a:endParaRPr lang="en-US" sz="14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400">
                <a:latin typeface="Quicksand Light" panose="020B0604020202020204" charset="0"/>
                <a:ea typeface="Calibri" panose="020F0502020204030204" pitchFamily="34" charset="0"/>
                <a:cs typeface="Times New Roman" panose="02020603050405020304" pitchFamily="18" charset="0"/>
              </a:rPr>
              <a:t>Dự </a:t>
            </a:r>
            <a:r>
              <a:rPr lang="en-US" sz="1400">
                <a:effectLst/>
                <a:latin typeface="Quicksand Light" panose="020B0604020202020204" charset="0"/>
                <a:ea typeface="Calibri" panose="020F0502020204030204" pitchFamily="34" charset="0"/>
                <a:cs typeface="Calibri" panose="020F0502020204030204" pitchFamily="34" charset="0"/>
              </a:rPr>
              <a:t>đoán phương pháp truy nhập tới mỗi quan hệ đơn tốt nhất dựa trên một giả thiết chọn. </a:t>
            </a:r>
            <a:endParaRPr lang="vi-VN" sz="14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400">
                <a:latin typeface="Quicksand Light" panose="020B0604020202020204" charset="0"/>
              </a:rPr>
              <a:t>Mỗi quan hệ R, đánh giá tự kết nối tốt nhất. </a:t>
            </a:r>
          </a:p>
        </p:txBody>
      </p:sp>
    </p:spTree>
    <p:extLst>
      <p:ext uri="{BB962C8B-B14F-4D97-AF65-F5344CB8AC3E}">
        <p14:creationId xmlns:p14="http://schemas.microsoft.com/office/powerpoint/2010/main" val="21673225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405891" y="2447059"/>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848" name="Google Shape;848;p62"/>
          <p:cNvSpPr txBox="1">
            <a:spLocks noGrp="1"/>
          </p:cNvSpPr>
          <p:nvPr>
            <p:ph type="title"/>
          </p:nvPr>
        </p:nvSpPr>
        <p:spPr>
          <a:xfrm>
            <a:off x="726224" y="438312"/>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5" name="Google Shape;148;p34">
            <a:extLst>
              <a:ext uri="{FF2B5EF4-FFF2-40B4-BE49-F238E27FC236}">
                <a16:creationId xmlns:a16="http://schemas.microsoft.com/office/drawing/2014/main" id="{93A5189E-4CE4-4D31-B384-8F970F8DC639}"/>
              </a:ext>
            </a:extLst>
          </p:cNvPr>
          <p:cNvSpPr txBox="1">
            <a:spLocks/>
          </p:cNvSpPr>
          <p:nvPr/>
        </p:nvSpPr>
        <p:spPr>
          <a:xfrm>
            <a:off x="871240" y="1035054"/>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1. Ý tưởng thuật toán</a:t>
            </a:r>
          </a:p>
        </p:txBody>
      </p:sp>
      <p:sp>
        <p:nvSpPr>
          <p:cNvPr id="16" name="Google Shape;148;p34">
            <a:extLst>
              <a:ext uri="{FF2B5EF4-FFF2-40B4-BE49-F238E27FC236}">
                <a16:creationId xmlns:a16="http://schemas.microsoft.com/office/drawing/2014/main" id="{1B4AF3CD-1D0E-4F3C-AC84-1BA14DF6E5FA}"/>
              </a:ext>
            </a:extLst>
          </p:cNvPr>
          <p:cNvSpPr txBox="1">
            <a:spLocks/>
          </p:cNvSpPr>
          <p:nvPr/>
        </p:nvSpPr>
        <p:spPr>
          <a:xfrm>
            <a:off x="1500680" y="1455996"/>
            <a:ext cx="7392192" cy="86681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600"/>
              </a:spcAft>
            </a:pPr>
            <a:r>
              <a:rPr lang="vi-VN">
                <a:solidFill>
                  <a:schemeClr val="bg2"/>
                </a:solidFill>
              </a:rPr>
              <a:t>Thuật toán tổ hợp hai giai đoạn </a:t>
            </a:r>
            <a:r>
              <a:rPr lang="vi-VN" b="1">
                <a:solidFill>
                  <a:schemeClr val="bg2"/>
                </a:solidFill>
              </a:rPr>
              <a:t>phân rã </a:t>
            </a:r>
            <a:r>
              <a:rPr lang="vi-VN">
                <a:solidFill>
                  <a:schemeClr val="bg2"/>
                </a:solidFill>
              </a:rPr>
              <a:t>và </a:t>
            </a:r>
            <a:r>
              <a:rPr lang="vi-VN" b="1">
                <a:solidFill>
                  <a:schemeClr val="bg2"/>
                </a:solidFill>
              </a:rPr>
              <a:t>tối ưu hoá</a:t>
            </a:r>
            <a:endParaRPr lang="en-US" b="1">
              <a:solidFill>
                <a:schemeClr val="bg2"/>
              </a:solidFill>
            </a:endParaRPr>
          </a:p>
          <a:p>
            <a:pPr marL="0" indent="0">
              <a:spcAft>
                <a:spcPts val="1600"/>
              </a:spcAft>
            </a:pPr>
            <a:r>
              <a:rPr lang="en-US" sz="1800">
                <a:effectLst/>
                <a:latin typeface="Quicksand Light" panose="020B0604020202020204" charset="0"/>
                <a:ea typeface="Calibri" panose="020F0502020204030204" pitchFamily="34" charset="0"/>
              </a:rPr>
              <a:t>- chia một truy vấn </a:t>
            </a:r>
            <a:r>
              <a:rPr lang="en-US" sz="1800">
                <a:latin typeface="Quicksand Light" panose="020B0604020202020204" charset="0"/>
                <a:ea typeface="Calibri" panose="020F0502020204030204" pitchFamily="34" charset="0"/>
              </a:rPr>
              <a:t>đa </a:t>
            </a:r>
            <a:r>
              <a:rPr lang="en-US" sz="1800">
                <a:effectLst/>
                <a:latin typeface="Quicksand Light" panose="020B0604020202020204" charset="0"/>
                <a:ea typeface="Calibri" panose="020F0502020204030204" pitchFamily="34" charset="0"/>
              </a:rPr>
              <a:t>quan hệ thành các truy vấn nhỏ hơn</a:t>
            </a:r>
            <a:r>
              <a:rPr lang="en-US" sz="1800">
                <a:effectLst/>
                <a:latin typeface="Calibri" panose="020F0502020204030204" pitchFamily="34" charset="0"/>
                <a:ea typeface="Calibri" panose="020F0502020204030204" pitchFamily="34" charset="0"/>
              </a:rPr>
              <a:t>.</a:t>
            </a:r>
            <a:endParaRPr lang="en-US">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20A79DC8-1B5F-4CDD-8C7E-B4AC1033E852}"/>
              </a:ext>
            </a:extLst>
          </p:cNvPr>
          <p:cNvSpPr txBox="1">
            <a:spLocks/>
          </p:cNvSpPr>
          <p:nvPr/>
        </p:nvSpPr>
        <p:spPr>
          <a:xfrm>
            <a:off x="300129" y="2238921"/>
            <a:ext cx="8805781" cy="276588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b="1">
                <a:effectLst/>
                <a:latin typeface="Quicksand Light" panose="020B0604020202020204" charset="0"/>
                <a:ea typeface="Calibri" panose="020F0502020204030204" pitchFamily="34" charset="0"/>
              </a:rPr>
              <a:t>Ph</a:t>
            </a:r>
            <a:r>
              <a:rPr lang="en-US" sz="1600" b="1">
                <a:latin typeface="Quicksand Light" panose="020B0604020202020204" charset="0"/>
                <a:ea typeface="Calibri" panose="020F0502020204030204" pitchFamily="34" charset="0"/>
              </a:rPr>
              <a:t>ân rã: </a:t>
            </a:r>
          </a:p>
          <a:p>
            <a:pPr marL="127000" indent="0" algn="l">
              <a:buClr>
                <a:schemeClr val="lt2"/>
              </a:buClr>
            </a:pPr>
            <a:r>
              <a:rPr lang="en-US" sz="1600" b="0" i="0">
                <a:solidFill>
                  <a:srgbClr val="1B1B1B"/>
                </a:solidFill>
                <a:effectLst/>
                <a:latin typeface="Quicksand Light" panose="020B0604020202020204" charset="0"/>
              </a:rPr>
              <a:t>	</a:t>
            </a:r>
            <a:r>
              <a:rPr lang="vi-VN" sz="1600" b="0" i="0">
                <a:solidFill>
                  <a:srgbClr val="1B1B1B"/>
                </a:solidFill>
                <a:effectLst/>
                <a:latin typeface="Quicksand Light" panose="020B0604020202020204" charset="0"/>
              </a:rPr>
              <a:t>Phân rã câu truy vấn dạng phép toán quan hệ thành các phần </a:t>
            </a:r>
            <a:r>
              <a:rPr lang="vi-VN" sz="1600" b="1" i="0">
                <a:solidFill>
                  <a:srgbClr val="1B1B1B"/>
                </a:solidFill>
                <a:effectLst/>
                <a:latin typeface="Quicksand Light" panose="020B0604020202020204" charset="0"/>
              </a:rPr>
              <a:t>nhỏ hơn</a:t>
            </a:r>
            <a:r>
              <a:rPr lang="en-US" sz="1600" b="1">
                <a:solidFill>
                  <a:srgbClr val="1B1B1B"/>
                </a:solidFill>
                <a:latin typeface="Quicksand Light" panose="020B0604020202020204" charset="0"/>
              </a:rPr>
              <a:t> </a:t>
            </a:r>
            <a:r>
              <a:rPr lang="en-US" sz="1600">
                <a:latin typeface="Quicksand Light" panose="020B0604020202020204" charset="0"/>
                <a:ea typeface="Calibri" panose="020F0502020204030204" pitchFamily="34" charset="0"/>
              </a:rPr>
              <a:t>có 	</a:t>
            </a:r>
            <a:r>
              <a:rPr lang="en-US" sz="1600" b="1">
                <a:latin typeface="Quicksand Light" panose="020B0604020202020204" charset="0"/>
                <a:ea typeface="Calibri" panose="020F0502020204030204" pitchFamily="34" charset="0"/>
              </a:rPr>
              <a:t>một quan hệ chung duy nhất</a:t>
            </a:r>
          </a:p>
          <a:p>
            <a:pPr marL="127000" indent="0" algn="l">
              <a:buClr>
                <a:schemeClr val="lt2"/>
              </a:buClr>
            </a:pPr>
            <a:endParaRPr lang="en-US" sz="1600" baseline="-25000">
              <a:effectLst/>
              <a:latin typeface="Quicksand Light" panose="020B0604020202020204" charset="0"/>
              <a:ea typeface="Calibri" panose="020F0502020204030204" pitchFamily="34" charset="0"/>
            </a:endParaRPr>
          </a:p>
          <a:p>
            <a:pPr algn="l">
              <a:buClr>
                <a:schemeClr val="lt2"/>
              </a:buClr>
              <a:buFont typeface="Quicksand Light"/>
              <a:buChar char="●"/>
            </a:pPr>
            <a:r>
              <a:rPr lang="en-US" sz="1600" b="1">
                <a:latin typeface="Quicksand Light" panose="020B0604020202020204" charset="0"/>
              </a:rPr>
              <a:t>Tối ưu hóa: </a:t>
            </a:r>
          </a:p>
          <a:p>
            <a:pPr marL="127000" indent="0" algn="l">
              <a:buClr>
                <a:schemeClr val="lt2"/>
              </a:buClr>
            </a:pPr>
            <a:r>
              <a:rPr lang="en-US" sz="1600" b="1">
                <a:latin typeface="Quicksand Light" panose="020B0604020202020204" charset="0"/>
              </a:rPr>
              <a:t>	</a:t>
            </a:r>
            <a:r>
              <a:rPr lang="en-US" sz="1600">
                <a:latin typeface="Quicksand Light" panose="020B0604020202020204" charset="0"/>
              </a:rPr>
              <a:t>Mỗi câu truy vấn </a:t>
            </a:r>
            <a:r>
              <a:rPr lang="vi-VN" sz="1600">
                <a:latin typeface="Quicksand Light" panose="020B0604020202020204" charset="0"/>
              </a:rPr>
              <a:t>đơn quan hệ</a:t>
            </a:r>
            <a:r>
              <a:rPr lang="en-US" sz="1600">
                <a:latin typeface="Quicksand Light" panose="020B0604020202020204" charset="0"/>
              </a:rPr>
              <a:t> được xử lý bởi “</a:t>
            </a:r>
            <a:r>
              <a:rPr lang="en-US" sz="1600" i="1">
                <a:latin typeface="Quicksand Light" panose="020B0604020202020204" charset="0"/>
              </a:rPr>
              <a:t>Thể xử lý truy vấn một biến</a:t>
            </a:r>
            <a:r>
              <a:rPr lang="en-US" sz="1600">
                <a:latin typeface="Quicksand Light" panose="020B0604020202020204" charset="0"/>
              </a:rPr>
              <a:t>” (</a:t>
            </a:r>
            <a:r>
              <a:rPr lang="en-US" sz="1800">
                <a:effectLst/>
                <a:latin typeface="Calibri" panose="020F0502020204030204" pitchFamily="34" charset="0"/>
                <a:ea typeface="Calibri" panose="020F0502020204030204" pitchFamily="34" charset="0"/>
              </a:rPr>
              <a:t>OVQP</a:t>
            </a:r>
            <a:r>
              <a:rPr lang="en-US" sz="1600">
                <a:latin typeface="Quicksand Light" panose="020B0604020202020204" charset="0"/>
              </a:rPr>
              <a:t>) </a:t>
            </a:r>
            <a:endParaRPr lang="en-US" sz="1600" baseline="-25000">
              <a:latin typeface="Quicksand Light" panose="020B0604020202020204" charset="0"/>
              <a:ea typeface="Calibri" panose="020F0502020204030204" pitchFamily="34" charset="0"/>
            </a:endParaRPr>
          </a:p>
          <a:p>
            <a:pPr algn="l">
              <a:buClr>
                <a:schemeClr val="lt2"/>
              </a:buClr>
              <a:buFont typeface="Quicksand Light"/>
              <a:buChar char="●"/>
            </a:pPr>
            <a:endParaRPr lang="en-US" sz="1600" baseline="-25000">
              <a:effectLst/>
              <a:latin typeface="Quicksand Light" panose="020B0604020202020204" charset="0"/>
              <a:ea typeface="Calibri" panose="020F0502020204030204" pitchFamily="34" charset="0"/>
            </a:endParaRPr>
          </a:p>
          <a:p>
            <a:pPr marL="127000" indent="0" algn="l">
              <a:buClr>
                <a:schemeClr val="lt2"/>
              </a:buClr>
            </a:pPr>
            <a:endParaRPr lang="en-US" sz="1600" baseline="-25000">
              <a:latin typeface="Quicksand Light" panose="020B0604020202020204" charset="0"/>
            </a:endParaRPr>
          </a:p>
          <a:p>
            <a:pPr marL="127000" indent="0" algn="l">
              <a:buClr>
                <a:schemeClr val="lt2"/>
              </a:buClr>
            </a:pPr>
            <a:r>
              <a:rPr lang="en-US" sz="1600">
                <a:effectLst/>
                <a:latin typeface="Quicksand Light" panose="020B0604020202020204" charset="0"/>
                <a:ea typeface="Calibri" panose="020F0502020204030204" pitchFamily="34" charset="0"/>
              </a:rPr>
              <a:t>-&gt; Bộ xử lý câu truy vấn INGRES phân tích </a:t>
            </a:r>
            <a:r>
              <a:rPr lang="en-US" sz="1600">
                <a:solidFill>
                  <a:srgbClr val="C00000"/>
                </a:solidFill>
                <a:effectLst/>
                <a:latin typeface="Quicksand Light" panose="020B0604020202020204" charset="0"/>
                <a:ea typeface="Calibri" panose="020F0502020204030204" pitchFamily="34" charset="0"/>
              </a:rPr>
              <a:t>q </a:t>
            </a:r>
            <a:r>
              <a:rPr lang="en-US" sz="1600">
                <a:effectLst/>
                <a:latin typeface="Quicksand Light" panose="020B0604020202020204" charset="0"/>
                <a:ea typeface="Calibri" panose="020F0502020204030204" pitchFamily="34" charset="0"/>
              </a:rPr>
              <a:t>thành n câu truy vấn q</a:t>
            </a:r>
            <a:r>
              <a:rPr lang="en-US" sz="1600" baseline="-25000">
                <a:effectLst/>
                <a:latin typeface="Quicksand Light" panose="020B0604020202020204" charset="0"/>
                <a:ea typeface="Calibri" panose="020F0502020204030204" pitchFamily="34" charset="0"/>
              </a:rPr>
              <a:t>1</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2</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3</a:t>
            </a:r>
            <a:r>
              <a:rPr lang="en-US" sz="1600">
                <a:effectLst/>
                <a:latin typeface="Quicksand Light" panose="020B0604020202020204" charset="0"/>
                <a:ea typeface="Calibri" panose="020F0502020204030204" pitchFamily="34" charset="0"/>
              </a:rPr>
              <a:t> ... </a:t>
            </a:r>
            <a:r>
              <a:rPr lang="en-US" sz="1600">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en-US" sz="1600">
                <a:effectLst/>
                <a:latin typeface="Quicksand Light" panose="020B0604020202020204" charset="0"/>
                <a:ea typeface="Calibri" panose="020F0502020204030204" pitchFamily="34" charset="0"/>
              </a:rPr>
              <a:t> q</a:t>
            </a:r>
            <a:r>
              <a:rPr lang="en-US" sz="1600" baseline="-25000">
                <a:effectLst/>
                <a:latin typeface="Quicksand Light" panose="020B0604020202020204" charset="0"/>
                <a:ea typeface="Calibri" panose="020F0502020204030204" pitchFamily="34" charset="0"/>
              </a:rPr>
              <a:t>n</a:t>
            </a:r>
            <a:r>
              <a:rPr lang="en-US" sz="1600">
                <a:effectLst/>
                <a:latin typeface="Quicksand Light" panose="020B0604020202020204" charset="0"/>
                <a:ea typeface="Calibri" panose="020F0502020204030204" pitchFamily="34" charset="0"/>
              </a:rPr>
              <a:t>.  </a:t>
            </a:r>
          </a:p>
          <a:p>
            <a:pPr marL="127000" indent="0" algn="l">
              <a:lnSpc>
                <a:spcPct val="150000"/>
              </a:lnSpc>
              <a:buClr>
                <a:schemeClr val="lt2"/>
              </a:buClr>
            </a:pPr>
            <a:r>
              <a:rPr lang="en-US" sz="1600">
                <a:latin typeface="Quicksand Light" panose="020B0604020202020204" charset="0"/>
                <a:ea typeface="Calibri" panose="020F0502020204030204" pitchFamily="34" charset="0"/>
              </a:rPr>
              <a:t>-&gt; Sử </a:t>
            </a:r>
            <a:r>
              <a:rPr lang="en-US" sz="1600">
                <a:effectLst/>
                <a:latin typeface="Quicksand Light" panose="020B0604020202020204" charset="0"/>
                <a:ea typeface="Calibri" panose="020F0502020204030204" pitchFamily="34" charset="0"/>
              </a:rPr>
              <a:t>dụng hai kỹ thuật cơ bản </a:t>
            </a:r>
            <a:r>
              <a:rPr lang="en-US" sz="1600" b="1">
                <a:effectLst/>
                <a:latin typeface="Quicksand Light" panose="020B0604020202020204" charset="0"/>
                <a:ea typeface="Calibri" panose="020F0502020204030204" pitchFamily="34" charset="0"/>
              </a:rPr>
              <a:t>phép tách (detachment) </a:t>
            </a:r>
            <a:r>
              <a:rPr lang="en-US" sz="1600">
                <a:effectLst/>
                <a:latin typeface="Quicksand Light" panose="020B0604020202020204" charset="0"/>
                <a:ea typeface="Calibri" panose="020F0502020204030204" pitchFamily="34" charset="0"/>
              </a:rPr>
              <a:t>và </a:t>
            </a:r>
            <a:r>
              <a:rPr lang="en-US" sz="1600" b="1">
                <a:effectLst/>
                <a:latin typeface="Quicksand Light" panose="020B0604020202020204" charset="0"/>
                <a:ea typeface="Calibri" panose="020F0502020204030204" pitchFamily="34" charset="0"/>
              </a:rPr>
              <a:t>phép thế (substitution).</a:t>
            </a:r>
            <a:endParaRPr lang="vi-VN" sz="1600" b="1">
              <a:latin typeface="Quicksand Light" panose="020B0604020202020204" charset="0"/>
            </a:endParaRPr>
          </a:p>
        </p:txBody>
      </p:sp>
    </p:spTree>
    <p:extLst>
      <p:ext uri="{BB962C8B-B14F-4D97-AF65-F5344CB8AC3E}">
        <p14:creationId xmlns:p14="http://schemas.microsoft.com/office/powerpoint/2010/main" val="3054841079"/>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711831" y="2802567"/>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17" name="Google Shape;915;p66">
            <a:extLst>
              <a:ext uri="{FF2B5EF4-FFF2-40B4-BE49-F238E27FC236}">
                <a16:creationId xmlns:a16="http://schemas.microsoft.com/office/drawing/2014/main" id="{B0895084-16BA-422B-B732-220957C4BE85}"/>
              </a:ext>
            </a:extLst>
          </p:cNvPr>
          <p:cNvSpPr txBox="1">
            <a:spLocks/>
          </p:cNvSpPr>
          <p:nvPr/>
        </p:nvSpPr>
        <p:spPr>
          <a:xfrm>
            <a:off x="670318" y="2056880"/>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b="1">
                <a:solidFill>
                  <a:srgbClr val="CC0000"/>
                </a:solidFill>
                <a:latin typeface="Quicksand Light" panose="020B0604020202020204" charset="0"/>
                <a:ea typeface="Calibri" panose="020F0502020204030204" pitchFamily="34" charset="0"/>
                <a:cs typeface="Calibri" panose="020F0502020204030204" pitchFamily="34" charset="0"/>
              </a:rPr>
              <a:t>q</a:t>
            </a:r>
            <a:r>
              <a:rPr lang="en-US" sz="1200" b="1" i="0">
                <a:solidFill>
                  <a:srgbClr val="CC0000"/>
                </a:solidFill>
                <a:effectLst/>
                <a:latin typeface="Quicksand Light" panose="020B0604020202020204" charset="0"/>
                <a:ea typeface="Calibri" panose="020F0502020204030204" pitchFamily="34" charset="0"/>
                <a:cs typeface="Calibri" panose="020F0502020204030204" pitchFamily="34" charset="0"/>
              </a:rPr>
              <a:t>:</a:t>
            </a:r>
            <a:r>
              <a:rPr lang="pt-BR" sz="1200" b="1">
                <a:solidFill>
                  <a:srgbClr val="04001A"/>
                </a:solidFill>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 2</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3</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3</a:t>
            </a:r>
            <a:r>
              <a:rPr lang="pt-BR" sz="1200">
                <a:latin typeface="Quicksand Light" panose="020B0604020202020204" charset="0"/>
              </a:rPr>
              <a:t>,. . ., Rn.An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FROM 	</a:t>
            </a:r>
            <a:r>
              <a:rPr lang="pt-BR" sz="1200">
                <a:latin typeface="Quicksand Light" panose="020B0604020202020204" charset="0"/>
              </a:rPr>
              <a:t> 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 . . , Rn</a:t>
            </a:r>
            <a:endParaRPr lang="pt-BR" sz="1200">
              <a:solidFill>
                <a:srgbClr val="0070C0"/>
              </a:solidFill>
              <a:latin typeface="Quicksand Light" panose="020B0604020202020204" charset="0"/>
            </a:endParaRP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 1</a:t>
            </a:r>
            <a:r>
              <a:rPr lang="pt-BR" sz="1200">
                <a:latin typeface="Quicksand Light" panose="020B0604020202020204" charset="0"/>
              </a:rPr>
              <a:t>(R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 1</a:t>
            </a:r>
            <a:r>
              <a:rPr lang="pt-BR" sz="1200">
                <a:latin typeface="Quicksand Light" panose="020B0604020202020204" charset="0"/>
              </a:rPr>
              <a:t>.A’</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 1</a:t>
            </a:r>
            <a:r>
              <a:rPr lang="pt-BR" sz="1200">
                <a:latin typeface="Quicksand Light" panose="020B0604020202020204" charset="0"/>
              </a:rPr>
              <a:t>) </a:t>
            </a:r>
            <a:r>
              <a:rPr lang="pt-BR" sz="1200">
                <a:solidFill>
                  <a:srgbClr val="0070C0"/>
                </a:solidFill>
                <a:latin typeface="Quicksand Light" panose="020B0604020202020204" charset="0"/>
              </a:rPr>
              <a:t>AND</a:t>
            </a:r>
            <a:r>
              <a:rPr lang="pt-BR" sz="1200">
                <a:latin typeface="Quicksand Light" panose="020B0604020202020204" charset="0"/>
              </a:rPr>
              <a:t> P2(R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a:t>
            </a:r>
            <a:r>
              <a:rPr lang="en-US" sz="1200">
                <a:solidFill>
                  <a:srgbClr val="000000"/>
                </a:solidFill>
                <a:effectLst/>
                <a:latin typeface="Quicksand Light" panose="020B0604020202020204" charset="0"/>
                <a:ea typeface="Times New Roman" panose="02020603050405020304" pitchFamily="18" charset="0"/>
                <a:cs typeface="Calibri" panose="020F0502020204030204" pitchFamily="34" charset="0"/>
              </a:rPr>
              <a:t>A</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 2</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 2</a:t>
            </a:r>
            <a:r>
              <a:rPr lang="pt-BR" sz="1200">
                <a:latin typeface="Quicksand Light" panose="020B0604020202020204" charset="0"/>
              </a:rPr>
              <a:t>, . . . , Rn.An)</a:t>
            </a:r>
            <a:endParaRPr lang="vi-VN" sz="1200">
              <a:latin typeface="Quicksand Light" panose="020B0604020202020204" charset="0"/>
            </a:endParaRPr>
          </a:p>
        </p:txBody>
      </p:sp>
      <p:sp>
        <p:nvSpPr>
          <p:cNvPr id="18" name="Google Shape;915;p66">
            <a:extLst>
              <a:ext uri="{FF2B5EF4-FFF2-40B4-BE49-F238E27FC236}">
                <a16:creationId xmlns:a16="http://schemas.microsoft.com/office/drawing/2014/main" id="{133F0AE7-EFFF-44CF-8219-3A12AEE8A4CA}"/>
              </a:ext>
            </a:extLst>
          </p:cNvPr>
          <p:cNvSpPr txBox="1">
            <a:spLocks/>
          </p:cNvSpPr>
          <p:nvPr/>
        </p:nvSpPr>
        <p:spPr>
          <a:xfrm>
            <a:off x="3025360" y="3879013"/>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b="1">
                <a:solidFill>
                  <a:srgbClr val="C00000"/>
                </a:solidFill>
                <a:latin typeface="Quicksand Light" panose="020B0604020202020204" charset="0"/>
              </a:rPr>
              <a:t>q’’</a:t>
            </a:r>
            <a:r>
              <a:rPr lang="pt-BR" sz="1200" b="1">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 . ., RnAn		           .   </a:t>
            </a:r>
            <a:r>
              <a:rPr lang="pt-BR" sz="1200">
                <a:solidFill>
                  <a:srgbClr val="0070C0"/>
                </a:solidFill>
                <a:latin typeface="Quicksand Light" panose="020B0604020202020204" charset="0"/>
              </a:rPr>
              <a:t>FROM 	</a:t>
            </a:r>
            <a:r>
              <a:rPr lang="pt-BR" sz="1200">
                <a:solidFill>
                  <a:schemeClr val="bg2"/>
                </a:solidFill>
                <a:latin typeface="Quicksand Light" panose="020B0604020202020204" charset="0"/>
              </a:rPr>
              <a:t>R’</a:t>
            </a:r>
            <a:r>
              <a:rPr lang="en-US" sz="1200" baseline="-25000">
                <a:solidFill>
                  <a:srgbClr val="000000"/>
                </a:solidFill>
                <a:latin typeface="Quicksand Light" panose="020B0604020202020204" charset="0"/>
                <a:cs typeface="Calibri" panose="020F0502020204030204" pitchFamily="34" charset="0"/>
              </a:rPr>
              <a:t>1</a:t>
            </a:r>
            <a:r>
              <a:rPr lang="pt-BR" sz="1200">
                <a:solidFill>
                  <a:schemeClr val="bg2"/>
                </a:solidFill>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2</a:t>
            </a:r>
            <a:r>
              <a:rPr lang="pt-BR" sz="1200">
                <a:solidFill>
                  <a:schemeClr val="bg2"/>
                </a:solidFill>
                <a:latin typeface="Quicksand Light" panose="020B0604020202020204" charset="0"/>
              </a:rPr>
              <a:t>,. . . , Rn</a:t>
            </a: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a:t>
            </a:r>
            <a:r>
              <a:rPr lang="en-US" sz="1200" baseline="-25000">
                <a:solidFill>
                  <a:srgbClr val="000000"/>
                </a:solidFill>
                <a:latin typeface="Quicksand Light" panose="020B0604020202020204" charset="0"/>
                <a:cs typeface="Calibri" panose="020F0502020204030204" pitchFamily="34" charset="0"/>
              </a:rPr>
              <a:t> 2</a:t>
            </a:r>
            <a:r>
              <a:rPr lang="pt-BR" sz="1200">
                <a:latin typeface="Quicksand Light" panose="020B0604020202020204" charset="0"/>
              </a:rPr>
              <a:t>(R</a:t>
            </a:r>
            <a:r>
              <a:rPr lang="en-US" sz="1200" baseline="-25000">
                <a:solidFill>
                  <a:srgbClr val="000000"/>
                </a:solidFill>
                <a:latin typeface="Quicksand Light" panose="020B0604020202020204" charset="0"/>
                <a:cs typeface="Calibri" panose="020F0502020204030204" pitchFamily="34" charset="0"/>
              </a:rPr>
              <a:t>1</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1</a:t>
            </a:r>
            <a:r>
              <a:rPr lang="pt-BR" sz="1200">
                <a:latin typeface="Quicksand Light" panose="020B0604020202020204" charset="0"/>
              </a:rPr>
              <a:t>, R</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.A</a:t>
            </a:r>
            <a:r>
              <a:rPr lang="en-US" sz="1200" baseline="-25000">
                <a:solidFill>
                  <a:srgbClr val="000000"/>
                </a:solidFill>
                <a:latin typeface="Quicksand Light" panose="020B0604020202020204" charset="0"/>
                <a:cs typeface="Calibri" panose="020F0502020204030204" pitchFamily="34" charset="0"/>
              </a:rPr>
              <a:t>2</a:t>
            </a:r>
            <a:r>
              <a:rPr lang="pt-BR" sz="1200">
                <a:latin typeface="Quicksand Light" panose="020B0604020202020204" charset="0"/>
              </a:rPr>
              <a:t>,. . ., Rn.An)</a:t>
            </a:r>
            <a:endParaRPr lang="vi-VN" sz="1200">
              <a:latin typeface="Quicksand Light" panose="020B0604020202020204" charset="0"/>
            </a:endParaRPr>
          </a:p>
        </p:txBody>
      </p:sp>
      <p:sp>
        <p:nvSpPr>
          <p:cNvPr id="19" name="Google Shape;915;p66">
            <a:extLst>
              <a:ext uri="{FF2B5EF4-FFF2-40B4-BE49-F238E27FC236}">
                <a16:creationId xmlns:a16="http://schemas.microsoft.com/office/drawing/2014/main" id="{5A02F4E8-37BB-4703-80F4-B7694BC11725}"/>
              </a:ext>
            </a:extLst>
          </p:cNvPr>
          <p:cNvSpPr txBox="1">
            <a:spLocks/>
          </p:cNvSpPr>
          <p:nvPr/>
        </p:nvSpPr>
        <p:spPr>
          <a:xfrm>
            <a:off x="5481897" y="2014658"/>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b="1">
                <a:solidFill>
                  <a:srgbClr val="C00000"/>
                </a:solidFill>
                <a:latin typeface="Quicksand Light" panose="020B0604020202020204" charset="0"/>
              </a:rPr>
              <a:t>q’</a:t>
            </a:r>
            <a:r>
              <a:rPr lang="pt-BR" sz="1200" b="1">
                <a:latin typeface="Quicksand Light" panose="020B0604020202020204" charset="0"/>
              </a:rPr>
              <a:t>: </a:t>
            </a: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SELECT</a:t>
            </a:r>
            <a:r>
              <a:rPr lang="pt-BR" sz="1200">
                <a:latin typeface="Quicksand Light" panose="020B0604020202020204" charset="0"/>
              </a:rPr>
              <a:t> 	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A</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 </a:t>
            </a:r>
            <a:r>
              <a:rPr lang="pt-BR" sz="1200">
                <a:solidFill>
                  <a:srgbClr val="0070C0"/>
                </a:solidFill>
                <a:latin typeface="Quicksand Light" panose="020B0604020202020204" charset="0"/>
              </a:rPr>
              <a:t>INTO</a:t>
            </a:r>
            <a:r>
              <a:rPr lang="pt-BR" sz="1200">
                <a:latin typeface="Quicksand Light" panose="020B0604020202020204" charset="0"/>
              </a:rPr>
              <a:t> 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 1</a:t>
            </a:r>
            <a:endParaRPr lang="pt-BR" sz="1200">
              <a:latin typeface="Quicksand Light" panose="020B0604020202020204" charset="0"/>
            </a:endParaRPr>
          </a:p>
          <a:p>
            <a:pPr marL="127000" indent="0" algn="l">
              <a:buClr>
                <a:schemeClr val="lt2"/>
              </a:buClr>
            </a:pPr>
            <a:r>
              <a:rPr lang="pt-BR" sz="1200">
                <a:latin typeface="Quicksand Light" panose="020B0604020202020204" charset="0"/>
              </a:rPr>
              <a:t>    </a:t>
            </a:r>
            <a:r>
              <a:rPr lang="pt-BR" sz="1200">
                <a:solidFill>
                  <a:srgbClr val="0070C0"/>
                </a:solidFill>
                <a:latin typeface="Quicksand Light" panose="020B0604020202020204" charset="0"/>
              </a:rPr>
              <a:t>FROM     </a:t>
            </a:r>
            <a:r>
              <a:rPr lang="pt-BR" sz="1200">
                <a:latin typeface="Quicksand Light" panose="020B0604020202020204" charset="0"/>
              </a:rPr>
              <a:t>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solidFill>
                  <a:srgbClr val="0070C0"/>
                </a:solidFill>
                <a:latin typeface="Quicksand Light" panose="020B0604020202020204" charset="0"/>
              </a:rPr>
              <a:t>	</a:t>
            </a:r>
          </a:p>
          <a:p>
            <a:pPr marL="127000" indent="0" algn="l">
              <a:buClr>
                <a:schemeClr val="lt2"/>
              </a:buClr>
            </a:pPr>
            <a:r>
              <a:rPr lang="pt-BR" sz="1200">
                <a:solidFill>
                  <a:srgbClr val="0070C0"/>
                </a:solidFill>
                <a:latin typeface="Quicksand Light" panose="020B0604020202020204" charset="0"/>
              </a:rPr>
              <a:t>    WHERE </a:t>
            </a:r>
            <a:r>
              <a:rPr lang="pt-BR" sz="1200">
                <a:latin typeface="Quicksand Light" panose="020B0604020202020204" charset="0"/>
              </a:rPr>
              <a:t>	P</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 1</a:t>
            </a:r>
            <a:r>
              <a:rPr lang="pt-BR" sz="1200">
                <a:latin typeface="Quicksand Light" panose="020B0604020202020204" charset="0"/>
              </a:rPr>
              <a:t>(R</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.A</a:t>
            </a:r>
            <a:r>
              <a:rPr lang="en-US" sz="1200" baseline="-25000">
                <a:solidFill>
                  <a:srgbClr val="0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latin typeface="Quicksand Light" panose="020B0604020202020204" charset="0"/>
              </a:rPr>
              <a:t>)</a:t>
            </a:r>
            <a:endParaRPr lang="vi-VN" sz="1200">
              <a:latin typeface="Quicksand Light" panose="020B0604020202020204" charset="0"/>
            </a:endParaRPr>
          </a:p>
        </p:txBody>
      </p:sp>
      <p:cxnSp>
        <p:nvCxnSpPr>
          <p:cNvPr id="21" name="Google Shape;493;p51">
            <a:extLst>
              <a:ext uri="{FF2B5EF4-FFF2-40B4-BE49-F238E27FC236}">
                <a16:creationId xmlns:a16="http://schemas.microsoft.com/office/drawing/2014/main" id="{2DBEADF7-5760-430C-AB5D-37241106864A}"/>
              </a:ext>
            </a:extLst>
          </p:cNvPr>
          <p:cNvCxnSpPr>
            <a:cxnSpLocks/>
          </p:cNvCxnSpPr>
          <p:nvPr/>
        </p:nvCxnSpPr>
        <p:spPr>
          <a:xfrm flipV="1">
            <a:off x="5038509" y="2069641"/>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22" name="Google Shape;493;p51">
            <a:extLst>
              <a:ext uri="{FF2B5EF4-FFF2-40B4-BE49-F238E27FC236}">
                <a16:creationId xmlns:a16="http://schemas.microsoft.com/office/drawing/2014/main" id="{0093B289-CECF-4579-AD58-165E4090AFAA}"/>
              </a:ext>
            </a:extLst>
          </p:cNvPr>
          <p:cNvCxnSpPr>
            <a:cxnSpLocks/>
          </p:cNvCxnSpPr>
          <p:nvPr/>
        </p:nvCxnSpPr>
        <p:spPr>
          <a:xfrm flipV="1">
            <a:off x="1615800" y="3627374"/>
            <a:ext cx="5872112" cy="7100"/>
          </a:xfrm>
          <a:prstGeom prst="straightConnector1">
            <a:avLst/>
          </a:prstGeom>
          <a:noFill/>
          <a:ln w="9525" cap="flat" cmpd="sng">
            <a:solidFill>
              <a:srgbClr val="434343"/>
            </a:solidFill>
            <a:prstDash val="lgDashDot"/>
            <a:round/>
            <a:headEnd type="none" w="med" len="med"/>
            <a:tailEnd type="none" w="med" len="med"/>
          </a:ln>
        </p:spPr>
      </p:cxnSp>
      <p:pic>
        <p:nvPicPr>
          <p:cNvPr id="23" name="Google Shape;144;p34">
            <a:extLst>
              <a:ext uri="{FF2B5EF4-FFF2-40B4-BE49-F238E27FC236}">
                <a16:creationId xmlns:a16="http://schemas.microsoft.com/office/drawing/2014/main" id="{A1B53360-FE68-4EB3-8E10-4FCC47C8BAAA}"/>
              </a:ext>
            </a:extLst>
          </p:cNvPr>
          <p:cNvPicPr preferRelativeResize="0"/>
          <p:nvPr/>
        </p:nvPicPr>
        <p:blipFill rotWithShape="1">
          <a:blip r:embed="rId6">
            <a:alphaModFix/>
          </a:blip>
          <a:srcRect l="49" r="49"/>
          <a:stretch/>
        </p:blipFill>
        <p:spPr>
          <a:xfrm>
            <a:off x="740906" y="2085984"/>
            <a:ext cx="406860" cy="377100"/>
          </a:xfrm>
          <a:prstGeom prst="rect">
            <a:avLst/>
          </a:prstGeom>
          <a:noFill/>
          <a:ln>
            <a:noFill/>
          </a:ln>
        </p:spPr>
      </p:pic>
      <p:pic>
        <p:nvPicPr>
          <p:cNvPr id="24" name="Google Shape;144;p34">
            <a:extLst>
              <a:ext uri="{FF2B5EF4-FFF2-40B4-BE49-F238E27FC236}">
                <a16:creationId xmlns:a16="http://schemas.microsoft.com/office/drawing/2014/main" id="{784A552A-CACF-4DD0-B7F3-29FEE00406B0}"/>
              </a:ext>
            </a:extLst>
          </p:cNvPr>
          <p:cNvPicPr preferRelativeResize="0"/>
          <p:nvPr/>
        </p:nvPicPr>
        <p:blipFill rotWithShape="1">
          <a:blip r:embed="rId6">
            <a:alphaModFix/>
          </a:blip>
          <a:srcRect l="49" r="49"/>
          <a:stretch/>
        </p:blipFill>
        <p:spPr>
          <a:xfrm>
            <a:off x="3132836" y="3860096"/>
            <a:ext cx="406860" cy="377100"/>
          </a:xfrm>
          <a:prstGeom prst="rect">
            <a:avLst/>
          </a:prstGeom>
          <a:noFill/>
          <a:ln>
            <a:noFill/>
          </a:ln>
        </p:spPr>
      </p:pic>
      <p:pic>
        <p:nvPicPr>
          <p:cNvPr id="25" name="Google Shape;144;p34">
            <a:extLst>
              <a:ext uri="{FF2B5EF4-FFF2-40B4-BE49-F238E27FC236}">
                <a16:creationId xmlns:a16="http://schemas.microsoft.com/office/drawing/2014/main" id="{0A2F2ADD-7113-4F10-B977-C316A8E43D09}"/>
              </a:ext>
            </a:extLst>
          </p:cNvPr>
          <p:cNvPicPr preferRelativeResize="0"/>
          <p:nvPr/>
        </p:nvPicPr>
        <p:blipFill rotWithShape="1">
          <a:blip r:embed="rId6">
            <a:alphaModFix/>
          </a:blip>
          <a:srcRect l="49" r="49"/>
          <a:stretch/>
        </p:blipFill>
        <p:spPr>
          <a:xfrm>
            <a:off x="5559139" y="2025376"/>
            <a:ext cx="406860" cy="377100"/>
          </a:xfrm>
          <a:prstGeom prst="rect">
            <a:avLst/>
          </a:prstGeom>
          <a:noFill/>
          <a:ln>
            <a:noFill/>
          </a:ln>
        </p:spPr>
      </p:pic>
      <p:sp>
        <p:nvSpPr>
          <p:cNvPr id="30" name="Google Shape;848;p62">
            <a:extLst>
              <a:ext uri="{FF2B5EF4-FFF2-40B4-BE49-F238E27FC236}">
                <a16:creationId xmlns:a16="http://schemas.microsoft.com/office/drawing/2014/main" id="{32175227-8429-490E-9DE3-7C18DEA5A174}"/>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31" name="Google Shape;148;p34">
            <a:extLst>
              <a:ext uri="{FF2B5EF4-FFF2-40B4-BE49-F238E27FC236}">
                <a16:creationId xmlns:a16="http://schemas.microsoft.com/office/drawing/2014/main" id="{75127A3C-7F6E-4602-B7C9-D17CF2D06721}"/>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tách</a:t>
            </a:r>
          </a:p>
        </p:txBody>
      </p:sp>
      <p:sp>
        <p:nvSpPr>
          <p:cNvPr id="32" name="TextBox 31">
            <a:extLst>
              <a:ext uri="{FF2B5EF4-FFF2-40B4-BE49-F238E27FC236}">
                <a16:creationId xmlns:a16="http://schemas.microsoft.com/office/drawing/2014/main" id="{AA435A1C-DD9C-4620-B144-DD856E2ECB6B}"/>
              </a:ext>
            </a:extLst>
          </p:cNvPr>
          <p:cNvSpPr txBox="1"/>
          <p:nvPr/>
        </p:nvSpPr>
        <p:spPr>
          <a:xfrm>
            <a:off x="1373305" y="1047926"/>
            <a:ext cx="6357101" cy="523220"/>
          </a:xfrm>
          <a:prstGeom prst="rect">
            <a:avLst/>
          </a:prstGeom>
          <a:noFill/>
        </p:spPr>
        <p:txBody>
          <a:bodyPr wrap="square">
            <a:spAutoFit/>
          </a:bodyPr>
          <a:lstStyle/>
          <a:p>
            <a:pPr marL="615950" marR="0" indent="0">
              <a:spcBef>
                <a:spcPts val="0"/>
              </a:spcBef>
              <a:spcAft>
                <a:spcPts val="0"/>
              </a:spcAft>
              <a:buNone/>
            </a:pPr>
            <a:r>
              <a:rPr lang="en-US" sz="1400" b="0" i="0">
                <a:solidFill>
                  <a:srgbClr val="000000"/>
                </a:solidFill>
                <a:effectLst/>
                <a:latin typeface="Quicksand Light" panose="020B0604020202020204" charset="0"/>
                <a:ea typeface="Calibri" panose="020F0502020204030204" pitchFamily="34" charset="0"/>
                <a:cs typeface="Calibri" panose="020F0502020204030204" pitchFamily="34" charset="0"/>
              </a:rPr>
              <a:t>OVQP sử dụng để tách câu truy vấn </a:t>
            </a:r>
            <a:r>
              <a:rPr lang="en-US" sz="1400" b="0" i="0">
                <a:solidFill>
                  <a:srgbClr val="C00000"/>
                </a:solidFill>
                <a:effectLst/>
                <a:latin typeface="Quicksand Light" panose="020B0604020202020204" charset="0"/>
                <a:ea typeface="Calibri" panose="020F0502020204030204" pitchFamily="34" charset="0"/>
                <a:cs typeface="Calibri" panose="020F0502020204030204" pitchFamily="34" charset="0"/>
              </a:rPr>
              <a:t>q</a:t>
            </a:r>
            <a:r>
              <a:rPr lang="en-US" sz="1400" b="0" i="0">
                <a:solidFill>
                  <a:srgbClr val="000000"/>
                </a:solidFill>
                <a:effectLst/>
                <a:latin typeface="Quicksand Light" panose="020B0604020202020204" charset="0"/>
                <a:ea typeface="Calibri" panose="020F0502020204030204" pitchFamily="34" charset="0"/>
                <a:cs typeface="Calibri" panose="020F0502020204030204" pitchFamily="34" charset="0"/>
              </a:rPr>
              <a:t> thành các truy vấn </a:t>
            </a:r>
            <a:r>
              <a:rPr lang="en-US" sz="1400" b="0" i="0">
                <a:solidFill>
                  <a:srgbClr val="C00000"/>
                </a:solidFill>
                <a:effectLst/>
                <a:latin typeface="Quicksand Light" panose="020B0604020202020204" charset="0"/>
                <a:ea typeface="Calibri" panose="020F0502020204030204" pitchFamily="34" charset="0"/>
                <a:cs typeface="Calibri" panose="020F0502020204030204" pitchFamily="34" charset="0"/>
              </a:rPr>
              <a:t>q’</a:t>
            </a:r>
            <a:r>
              <a:rPr lang="en-US" sz="1400" b="0" i="0">
                <a:solidFill>
                  <a:srgbClr val="CC0000"/>
                </a:solidFill>
                <a:effectLst/>
                <a:latin typeface="Quicksand Light" panose="020B0604020202020204" charset="0"/>
                <a:ea typeface="Calibri" panose="020F0502020204030204" pitchFamily="34" charset="0"/>
                <a:cs typeface="Calibri" panose="020F0502020204030204" pitchFamily="34" charset="0"/>
              </a:rPr>
              <a:t>→q” </a:t>
            </a:r>
            <a:r>
              <a:rPr lang="en-US" sz="1400" b="0" i="0">
                <a:solidFill>
                  <a:srgbClr val="000000"/>
                </a:solidFill>
                <a:effectLst/>
                <a:latin typeface="Quicksand Light" panose="020B0604020202020204" charset="0"/>
                <a:ea typeface="Calibri" panose="020F0502020204030204" pitchFamily="34" charset="0"/>
                <a:cs typeface="Calibri" panose="020F0502020204030204" pitchFamily="34" charset="0"/>
              </a:rPr>
              <a:t>dựa trên một quan hệ</a:t>
            </a:r>
            <a:r>
              <a:rPr lang="en-US" sz="1400">
                <a:solidFill>
                  <a:srgbClr val="000000"/>
                </a:solidFill>
                <a:effectLst/>
                <a:latin typeface="Quicksand Light" panose="020B0604020202020204" charset="0"/>
                <a:ea typeface="Calibri" panose="020F0502020204030204" pitchFamily="34" charset="0"/>
                <a:cs typeface="Calibri" panose="020F0502020204030204" pitchFamily="34" charset="0"/>
              </a:rPr>
              <a:t> </a:t>
            </a:r>
            <a:r>
              <a:rPr lang="en-US" sz="1400" b="0" i="0">
                <a:solidFill>
                  <a:srgbClr val="000000"/>
                </a:solidFill>
                <a:effectLst/>
                <a:latin typeface="Quicksand Light" panose="020B0604020202020204" charset="0"/>
                <a:ea typeface="Calibri" panose="020F0502020204030204" pitchFamily="34" charset="0"/>
                <a:cs typeface="Calibri" panose="020F0502020204030204" pitchFamily="34" charset="0"/>
              </a:rPr>
              <a:t>chung là kết quả của </a:t>
            </a:r>
            <a:r>
              <a:rPr lang="en-US" sz="1400" b="0" i="0">
                <a:solidFill>
                  <a:srgbClr val="CC0000"/>
                </a:solidFill>
                <a:effectLst/>
                <a:latin typeface="Quicksand Light" panose="020B0604020202020204" charset="0"/>
                <a:ea typeface="Calibri" panose="020F0502020204030204" pitchFamily="34" charset="0"/>
                <a:cs typeface="Calibri" panose="020F0502020204030204" pitchFamily="34" charset="0"/>
              </a:rPr>
              <a:t>q’</a:t>
            </a:r>
            <a:r>
              <a:rPr lang="en-US" sz="1400" b="0" i="0">
                <a:solidFill>
                  <a:srgbClr val="000000"/>
                </a:solidFill>
                <a:effectLst/>
                <a:latin typeface="Quicksand Light" panose="020B0604020202020204" charset="0"/>
                <a:ea typeface="Calibri" panose="020F0502020204030204" pitchFamily="34" charset="0"/>
                <a:cs typeface="Calibri" panose="020F0502020204030204" pitchFamily="34" charset="0"/>
              </a:rPr>
              <a:t>.</a:t>
            </a:r>
            <a:endParaRPr lang="en-US" sz="1400">
              <a:effectLst/>
              <a:latin typeface="Quicksand Light"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784870814"/>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1047649" y="1091268"/>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a:t>
            </a:r>
            <a:r>
              <a:rPr lang="pt-BR" sz="1200">
                <a:solidFill>
                  <a:srgbClr val="C00000"/>
                </a:solidFill>
                <a:latin typeface="Quicksand Light" panose="020B0604020202020204" charset="0"/>
              </a:rPr>
              <a:t>: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  E.TENNV</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FROM</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 G, J</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E.MANV = G.MANV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AND</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G.MADA = J.MADA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AND</a:t>
            </a:r>
            <a:r>
              <a:rPr lang="pt-BR" sz="1200">
                <a:solidFill>
                  <a:srgbClr val="C00000"/>
                </a:solidFill>
                <a:latin typeface="Quicksand Light" panose="020B0604020202020204" charset="0"/>
              </a:rPr>
              <a:t>  </a:t>
            </a:r>
            <a:r>
              <a:rPr lang="pt-BR" sz="1200">
                <a:solidFill>
                  <a:schemeClr val="bg2"/>
                </a:solidFill>
                <a:latin typeface="Quicksand Light" panose="020B0604020202020204" charset="0"/>
              </a:rPr>
              <a:t>TENDA = “CSDL”</a:t>
            </a:r>
          </a:p>
          <a:p>
            <a:pPr marL="127000" indent="0" algn="l">
              <a:buClr>
                <a:schemeClr val="lt2"/>
              </a:buClr>
            </a:pPr>
            <a:endParaRPr lang="pt-BR"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p:txBody>
      </p:sp>
      <p:sp>
        <p:nvSpPr>
          <p:cNvPr id="10" name="Google Shape;915;p66">
            <a:extLst>
              <a:ext uri="{FF2B5EF4-FFF2-40B4-BE49-F238E27FC236}">
                <a16:creationId xmlns:a16="http://schemas.microsoft.com/office/drawing/2014/main" id="{15458A52-08EE-45F8-B48C-EED7DD114251}"/>
              </a:ext>
            </a:extLst>
          </p:cNvPr>
          <p:cNvSpPr txBox="1">
            <a:spLocks/>
          </p:cNvSpPr>
          <p:nvPr/>
        </p:nvSpPr>
        <p:spPr>
          <a:xfrm>
            <a:off x="209215" y="3399319"/>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E.TENNV</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E, G, TGIAN1</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E.MANV = G.MANV </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AND</a:t>
            </a:r>
            <a:r>
              <a:rPr lang="pt-BR" sz="1200">
                <a:solidFill>
                  <a:schemeClr val="bg2"/>
                </a:solidFill>
                <a:latin typeface="Quicksand Light" panose="020B0604020202020204" charset="0"/>
              </a:rPr>
              <a:t>  G.MADA = TGIAN1.MADA</a:t>
            </a:r>
            <a:endParaRPr lang="vi-VN" sz="1200">
              <a:solidFill>
                <a:schemeClr val="bg2"/>
              </a:solidFill>
              <a:latin typeface="Quicksand Light" panose="020B0604020202020204" charset="0"/>
            </a:endParaRP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1047649" y="2355325"/>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11 </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J.MADA </a:t>
            </a:r>
            <a:r>
              <a:rPr lang="en-US" sz="1200">
                <a:solidFill>
                  <a:srgbClr val="0070C0"/>
                </a:solidFill>
                <a:latin typeface="Quicksand Light" panose="020B0604020202020204" charset="0"/>
              </a:rPr>
              <a:t>INTO</a:t>
            </a:r>
            <a:r>
              <a:rPr lang="en-US" sz="1200">
                <a:solidFill>
                  <a:schemeClr val="bg2"/>
                </a:solidFill>
                <a:latin typeface="Quicksand Light" panose="020B0604020202020204" charset="0"/>
              </a:rPr>
              <a:t> TGIAN1</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J</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TENDA = “CSDL”</a:t>
            </a:r>
          </a:p>
        </p:txBody>
      </p:sp>
      <p:cxnSp>
        <p:nvCxnSpPr>
          <p:cNvPr id="12" name="Google Shape;493;p51">
            <a:extLst>
              <a:ext uri="{FF2B5EF4-FFF2-40B4-BE49-F238E27FC236}">
                <a16:creationId xmlns:a16="http://schemas.microsoft.com/office/drawing/2014/main" id="{20411569-48EA-45A2-81CA-F3725D759A0C}"/>
              </a:ext>
            </a:extLst>
          </p:cNvPr>
          <p:cNvCxnSpPr>
            <a:cxnSpLocks/>
          </p:cNvCxnSpPr>
          <p:nvPr/>
        </p:nvCxnSpPr>
        <p:spPr>
          <a:xfrm flipV="1">
            <a:off x="6308251" y="3598342"/>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3" name="Google Shape;493;p51">
            <a:extLst>
              <a:ext uri="{FF2B5EF4-FFF2-40B4-BE49-F238E27FC236}">
                <a16:creationId xmlns:a16="http://schemas.microsoft.com/office/drawing/2014/main" id="{76414A5B-1A0D-4839-9383-7DCC1540121E}"/>
              </a:ext>
            </a:extLst>
          </p:cNvPr>
          <p:cNvCxnSpPr>
            <a:cxnSpLocks/>
          </p:cNvCxnSpPr>
          <p:nvPr/>
        </p:nvCxnSpPr>
        <p:spPr>
          <a:xfrm flipV="1">
            <a:off x="1194198" y="4608596"/>
            <a:ext cx="5872112" cy="7100"/>
          </a:xfrm>
          <a:prstGeom prst="straightConnector1">
            <a:avLst/>
          </a:prstGeom>
          <a:noFill/>
          <a:ln w="9525" cap="flat" cmpd="sng">
            <a:solidFill>
              <a:srgbClr val="434343"/>
            </a:solidFill>
            <a:prstDash val="lgDashDot"/>
            <a:round/>
            <a:headEnd type="none" w="med" len="med"/>
            <a:tailEnd type="none" w="med" len="med"/>
          </a:ln>
        </p:spPr>
      </p:cxn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206898" y="971552"/>
            <a:ext cx="406860" cy="377100"/>
          </a:xfrm>
          <a:prstGeom prst="rect">
            <a:avLst/>
          </a:prstGeom>
          <a:noFill/>
          <a:ln>
            <a:noFill/>
          </a:ln>
        </p:spPr>
      </p:pic>
      <p:pic>
        <p:nvPicPr>
          <p:cNvPr id="17" name="Picture 16">
            <a:extLst>
              <a:ext uri="{FF2B5EF4-FFF2-40B4-BE49-F238E27FC236}">
                <a16:creationId xmlns:a16="http://schemas.microsoft.com/office/drawing/2014/main" id="{0DBE5E26-733F-4BF0-B241-B0A1656A6F49}"/>
              </a:ext>
            </a:extLst>
          </p:cNvPr>
          <p:cNvPicPr>
            <a:picLocks noChangeAspect="1"/>
          </p:cNvPicPr>
          <p:nvPr/>
        </p:nvPicPr>
        <p:blipFill>
          <a:blip r:embed="rId4"/>
          <a:stretch>
            <a:fillRect/>
          </a:stretch>
        </p:blipFill>
        <p:spPr>
          <a:xfrm>
            <a:off x="4554790" y="395522"/>
            <a:ext cx="4110200" cy="2828011"/>
          </a:xfrm>
          <a:prstGeom prst="rect">
            <a:avLst/>
          </a:prstGeom>
        </p:spPr>
      </p:pic>
      <p:sp>
        <p:nvSpPr>
          <p:cNvPr id="27" name="Google Shape;915;p66">
            <a:extLst>
              <a:ext uri="{FF2B5EF4-FFF2-40B4-BE49-F238E27FC236}">
                <a16:creationId xmlns:a16="http://schemas.microsoft.com/office/drawing/2014/main" id="{EDA4FF46-B260-485E-BB8B-34DF3312D5EA}"/>
              </a:ext>
            </a:extLst>
          </p:cNvPr>
          <p:cNvSpPr txBox="1">
            <a:spLocks/>
          </p:cNvSpPr>
          <p:nvPr/>
        </p:nvSpPr>
        <p:spPr>
          <a:xfrm>
            <a:off x="3336266" y="3504846"/>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12 </a:t>
            </a:r>
            <a:r>
              <a:rPr lang="pt-BR" sz="1200">
                <a:solidFill>
                  <a:srgbClr val="C00000"/>
                </a:solidFill>
                <a:latin typeface="Quicksand Light" panose="020B0604020202020204" charset="0"/>
              </a:rPr>
              <a:t>: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G.MANV </a:t>
            </a:r>
            <a:r>
              <a:rPr lang="pt-BR" sz="1200">
                <a:solidFill>
                  <a:srgbClr val="0070C0"/>
                </a:solidFill>
                <a:latin typeface="Quicksand Light" panose="020B0604020202020204" charset="0"/>
              </a:rPr>
              <a:t>INTO</a:t>
            </a:r>
            <a:r>
              <a:rPr lang="pt-BR" sz="1200">
                <a:solidFill>
                  <a:schemeClr val="bg2"/>
                </a:solidFill>
                <a:latin typeface="Quicksand Light" panose="020B0604020202020204" charset="0"/>
              </a:rPr>
              <a:t> TGIAN2</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G, TGIAN1</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G.MADA =TGIAN1.MADA</a:t>
            </a:r>
          </a:p>
        </p:txBody>
      </p:sp>
      <p:sp>
        <p:nvSpPr>
          <p:cNvPr id="28" name="Google Shape;915;p66">
            <a:extLst>
              <a:ext uri="{FF2B5EF4-FFF2-40B4-BE49-F238E27FC236}">
                <a16:creationId xmlns:a16="http://schemas.microsoft.com/office/drawing/2014/main" id="{8C2698E5-D81C-4A29-A68F-144EF9FA4C23}"/>
              </a:ext>
            </a:extLst>
          </p:cNvPr>
          <p:cNvSpPr txBox="1">
            <a:spLocks/>
          </p:cNvSpPr>
          <p:nvPr/>
        </p:nvSpPr>
        <p:spPr>
          <a:xfrm>
            <a:off x="6254257" y="3470009"/>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pt-BR"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a:t>
            </a:r>
            <a:r>
              <a:rPr lang="pt-BR" sz="1200">
                <a:solidFill>
                  <a:srgbClr val="C00000"/>
                </a:solidFill>
                <a:latin typeface="Quicksand Light" panose="020B0604020202020204" charset="0"/>
              </a:rPr>
              <a:t>: </a:t>
            </a:r>
          </a:p>
          <a:p>
            <a:pPr marL="127000" indent="0" algn="l">
              <a:buClr>
                <a:schemeClr val="lt2"/>
              </a:buClr>
            </a:pPr>
            <a:r>
              <a:rPr lang="pt-BR" sz="1200">
                <a:solidFill>
                  <a:srgbClr val="C00000"/>
                </a:solidFill>
                <a:latin typeface="Quicksand Light" panose="020B0604020202020204" charset="0"/>
              </a:rPr>
              <a:t>     </a:t>
            </a:r>
            <a:r>
              <a:rPr lang="pt-BR" sz="1200">
                <a:solidFill>
                  <a:srgbClr val="0070C0"/>
                </a:solidFill>
                <a:latin typeface="Quicksand Light" panose="020B0604020202020204" charset="0"/>
              </a:rPr>
              <a:t>SELECT</a:t>
            </a:r>
            <a:r>
              <a:rPr lang="pt-BR" sz="1200">
                <a:solidFill>
                  <a:schemeClr val="bg2"/>
                </a:solidFill>
                <a:latin typeface="Quicksand Light" panose="020B0604020202020204" charset="0"/>
              </a:rPr>
              <a:t> E.TENNV</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FROM</a:t>
            </a:r>
            <a:r>
              <a:rPr lang="pt-BR" sz="1200">
                <a:solidFill>
                  <a:schemeClr val="bg2"/>
                </a:solidFill>
                <a:latin typeface="Quicksand Light" panose="020B0604020202020204" charset="0"/>
              </a:rPr>
              <a:t> 	E, TGIAN2</a:t>
            </a:r>
          </a:p>
          <a:p>
            <a:pPr marL="127000" indent="0" algn="l">
              <a:buClr>
                <a:schemeClr val="lt2"/>
              </a:buClr>
            </a:pPr>
            <a:r>
              <a:rPr lang="pt-BR" sz="1200">
                <a:solidFill>
                  <a:schemeClr val="bg2"/>
                </a:solidFill>
                <a:latin typeface="Quicksand Light" panose="020B0604020202020204" charset="0"/>
              </a:rPr>
              <a:t>     </a:t>
            </a:r>
            <a:r>
              <a:rPr lang="pt-BR" sz="1200">
                <a:solidFill>
                  <a:srgbClr val="0070C0"/>
                </a:solidFill>
                <a:latin typeface="Quicksand Light" panose="020B0604020202020204" charset="0"/>
              </a:rPr>
              <a:t>WHERE</a:t>
            </a:r>
            <a:r>
              <a:rPr lang="pt-BR" sz="1200">
                <a:solidFill>
                  <a:schemeClr val="bg2"/>
                </a:solidFill>
                <a:latin typeface="Quicksand Light" panose="020B0604020202020204" charset="0"/>
              </a:rPr>
              <a:t>	E.MANV =TGIAN2.MANV</a:t>
            </a:r>
          </a:p>
        </p:txBody>
      </p:sp>
      <p:cxnSp>
        <p:nvCxnSpPr>
          <p:cNvPr id="29" name="Google Shape;493;p51">
            <a:extLst>
              <a:ext uri="{FF2B5EF4-FFF2-40B4-BE49-F238E27FC236}">
                <a16:creationId xmlns:a16="http://schemas.microsoft.com/office/drawing/2014/main" id="{7E85131F-817C-43A0-BE8D-2A1A41A63BF4}"/>
              </a:ext>
            </a:extLst>
          </p:cNvPr>
          <p:cNvCxnSpPr>
            <a:cxnSpLocks/>
          </p:cNvCxnSpPr>
          <p:nvPr/>
        </p:nvCxnSpPr>
        <p:spPr>
          <a:xfrm flipV="1">
            <a:off x="3488851" y="3649612"/>
            <a:ext cx="0" cy="856741"/>
          </a:xfrm>
          <a:prstGeom prst="straightConnector1">
            <a:avLst/>
          </a:prstGeom>
          <a:noFill/>
          <a:ln w="9525" cap="flat" cmpd="sng">
            <a:solidFill>
              <a:srgbClr val="434343"/>
            </a:solidFill>
            <a:prstDash val="lgDashDot"/>
            <a:round/>
            <a:headEnd type="none" w="med" len="med"/>
            <a:tailEnd type="none" w="med" len="med"/>
          </a:ln>
        </p:spPr>
      </p:cxnSp>
      <p:sp>
        <p:nvSpPr>
          <p:cNvPr id="18" name="Google Shape;848;p62">
            <a:extLst>
              <a:ext uri="{FF2B5EF4-FFF2-40B4-BE49-F238E27FC236}">
                <a16:creationId xmlns:a16="http://schemas.microsoft.com/office/drawing/2014/main" id="{ADAD498C-D3D3-48E6-BF2F-0CCE38C9FE87}"/>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9" name="Google Shape;148;p34">
            <a:extLst>
              <a:ext uri="{FF2B5EF4-FFF2-40B4-BE49-F238E27FC236}">
                <a16:creationId xmlns:a16="http://schemas.microsoft.com/office/drawing/2014/main" id="{7B59F3C1-A18D-42A5-A088-B973ED336EB3}"/>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tách</a:t>
            </a:r>
          </a:p>
        </p:txBody>
      </p:sp>
    </p:spTree>
    <p:extLst>
      <p:ext uri="{BB962C8B-B14F-4D97-AF65-F5344CB8AC3E}">
        <p14:creationId xmlns:p14="http://schemas.microsoft.com/office/powerpoint/2010/main" val="222922552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grpSp>
        <p:nvGrpSpPr>
          <p:cNvPr id="844" name="Google Shape;844;p62"/>
          <p:cNvGrpSpPr/>
          <p:nvPr/>
        </p:nvGrpSpPr>
        <p:grpSpPr>
          <a:xfrm>
            <a:off x="4711831" y="2802567"/>
            <a:ext cx="4738109" cy="2557744"/>
            <a:chOff x="2949925" y="981025"/>
            <a:chExt cx="5726504" cy="2855900"/>
          </a:xfrm>
        </p:grpSpPr>
        <p:pic>
          <p:nvPicPr>
            <p:cNvPr id="845" name="Google Shape;845;p62"/>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846" name="Google Shape;846;p62"/>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847" name="Google Shape;847;p62"/>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30" name="Google Shape;848;p62">
            <a:extLst>
              <a:ext uri="{FF2B5EF4-FFF2-40B4-BE49-F238E27FC236}">
                <a16:creationId xmlns:a16="http://schemas.microsoft.com/office/drawing/2014/main" id="{32175227-8429-490E-9DE3-7C18DEA5A174}"/>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pic>
        <p:nvPicPr>
          <p:cNvPr id="20" name="Google Shape;144;p34">
            <a:extLst>
              <a:ext uri="{FF2B5EF4-FFF2-40B4-BE49-F238E27FC236}">
                <a16:creationId xmlns:a16="http://schemas.microsoft.com/office/drawing/2014/main" id="{4605ACBD-0A65-4F45-A351-4363783AA5EF}"/>
              </a:ext>
            </a:extLst>
          </p:cNvPr>
          <p:cNvPicPr preferRelativeResize="0"/>
          <p:nvPr/>
        </p:nvPicPr>
        <p:blipFill rotWithShape="1">
          <a:blip r:embed="rId6">
            <a:alphaModFix/>
          </a:blip>
          <a:srcRect l="49" r="49"/>
          <a:stretch/>
        </p:blipFill>
        <p:spPr>
          <a:xfrm>
            <a:off x="1389695" y="1779911"/>
            <a:ext cx="406860" cy="377100"/>
          </a:xfrm>
          <a:prstGeom prst="rect">
            <a:avLst/>
          </a:prstGeom>
          <a:noFill/>
          <a:ln>
            <a:noFill/>
          </a:ln>
        </p:spPr>
      </p:pic>
      <p:pic>
        <p:nvPicPr>
          <p:cNvPr id="26" name="Google Shape;144;p34">
            <a:extLst>
              <a:ext uri="{FF2B5EF4-FFF2-40B4-BE49-F238E27FC236}">
                <a16:creationId xmlns:a16="http://schemas.microsoft.com/office/drawing/2014/main" id="{E7D9BA27-208B-40F2-9613-2FCEBD3108BC}"/>
              </a:ext>
            </a:extLst>
          </p:cNvPr>
          <p:cNvPicPr preferRelativeResize="0"/>
          <p:nvPr/>
        </p:nvPicPr>
        <p:blipFill rotWithShape="1">
          <a:blip r:embed="rId6">
            <a:alphaModFix/>
          </a:blip>
          <a:srcRect l="49" r="49"/>
          <a:stretch/>
        </p:blipFill>
        <p:spPr>
          <a:xfrm>
            <a:off x="2475472" y="1779911"/>
            <a:ext cx="406860" cy="377100"/>
          </a:xfrm>
          <a:prstGeom prst="rect">
            <a:avLst/>
          </a:prstGeom>
          <a:noFill/>
          <a:ln>
            <a:noFill/>
          </a:ln>
        </p:spPr>
      </p:pic>
      <p:pic>
        <p:nvPicPr>
          <p:cNvPr id="27" name="Google Shape;144;p34">
            <a:extLst>
              <a:ext uri="{FF2B5EF4-FFF2-40B4-BE49-F238E27FC236}">
                <a16:creationId xmlns:a16="http://schemas.microsoft.com/office/drawing/2014/main" id="{51AB8DC2-3B18-4C82-AE6E-D2F1B6D542D1}"/>
              </a:ext>
            </a:extLst>
          </p:cNvPr>
          <p:cNvPicPr preferRelativeResize="0"/>
          <p:nvPr/>
        </p:nvPicPr>
        <p:blipFill rotWithShape="1">
          <a:blip r:embed="rId6">
            <a:alphaModFix/>
          </a:blip>
          <a:srcRect l="49" r="49"/>
          <a:stretch/>
        </p:blipFill>
        <p:spPr>
          <a:xfrm>
            <a:off x="3561249" y="1792415"/>
            <a:ext cx="406860" cy="377100"/>
          </a:xfrm>
          <a:prstGeom prst="rect">
            <a:avLst/>
          </a:prstGeom>
          <a:noFill/>
          <a:ln>
            <a:noFill/>
          </a:ln>
        </p:spPr>
      </p:pic>
      <p:pic>
        <p:nvPicPr>
          <p:cNvPr id="28" name="Google Shape;144;p34">
            <a:extLst>
              <a:ext uri="{FF2B5EF4-FFF2-40B4-BE49-F238E27FC236}">
                <a16:creationId xmlns:a16="http://schemas.microsoft.com/office/drawing/2014/main" id="{AF87D25B-7435-479F-B83F-991063A4B6B9}"/>
              </a:ext>
            </a:extLst>
          </p:cNvPr>
          <p:cNvPicPr preferRelativeResize="0"/>
          <p:nvPr/>
        </p:nvPicPr>
        <p:blipFill rotWithShape="1">
          <a:blip r:embed="rId6">
            <a:alphaModFix/>
          </a:blip>
          <a:srcRect l="49" r="49"/>
          <a:stretch/>
        </p:blipFill>
        <p:spPr>
          <a:xfrm>
            <a:off x="1013461" y="997056"/>
            <a:ext cx="406860" cy="377100"/>
          </a:xfrm>
          <a:prstGeom prst="rect">
            <a:avLst/>
          </a:prstGeom>
          <a:noFill/>
          <a:ln>
            <a:noFill/>
          </a:ln>
        </p:spPr>
      </p:pic>
      <p:sp>
        <p:nvSpPr>
          <p:cNvPr id="29" name="TextBox 28">
            <a:extLst>
              <a:ext uri="{FF2B5EF4-FFF2-40B4-BE49-F238E27FC236}">
                <a16:creationId xmlns:a16="http://schemas.microsoft.com/office/drawing/2014/main" id="{30771777-6345-4917-97A7-65DFDC809541}"/>
              </a:ext>
            </a:extLst>
          </p:cNvPr>
          <p:cNvSpPr txBox="1"/>
          <p:nvPr/>
        </p:nvSpPr>
        <p:spPr>
          <a:xfrm>
            <a:off x="1013461" y="1031717"/>
            <a:ext cx="406860" cy="307777"/>
          </a:xfrm>
          <a:prstGeom prst="rect">
            <a:avLst/>
          </a:prstGeom>
          <a:noFill/>
        </p:spPr>
        <p:txBody>
          <a:bodyPr wrap="square">
            <a:spAutoFit/>
          </a:bodyPr>
          <a:lstStyle/>
          <a:p>
            <a:r>
              <a:rPr lang="pt-BR" sz="1400">
                <a:solidFill>
                  <a:srgbClr val="C00000"/>
                </a:solidFill>
                <a:latin typeface="Quicksand Light" panose="020B0604020202020204" charset="0"/>
              </a:rPr>
              <a:t>q</a:t>
            </a:r>
            <a:r>
              <a:rPr lang="en-US" sz="14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a:t>
            </a:r>
            <a:endParaRPr lang="en-US">
              <a:solidFill>
                <a:srgbClr val="C00000"/>
              </a:solidFill>
            </a:endParaRPr>
          </a:p>
        </p:txBody>
      </p:sp>
      <p:sp>
        <p:nvSpPr>
          <p:cNvPr id="33" name="TextBox 32">
            <a:extLst>
              <a:ext uri="{FF2B5EF4-FFF2-40B4-BE49-F238E27FC236}">
                <a16:creationId xmlns:a16="http://schemas.microsoft.com/office/drawing/2014/main" id="{5B955AED-9C44-4C35-98EB-5FA93C2906D2}"/>
              </a:ext>
            </a:extLst>
          </p:cNvPr>
          <p:cNvSpPr txBox="1"/>
          <p:nvPr/>
        </p:nvSpPr>
        <p:spPr>
          <a:xfrm>
            <a:off x="1420321" y="1779911"/>
            <a:ext cx="406860" cy="307777"/>
          </a:xfrm>
          <a:prstGeom prst="rect">
            <a:avLst/>
          </a:prstGeom>
          <a:noFill/>
        </p:spPr>
        <p:txBody>
          <a:bodyPr wrap="square">
            <a:spAutoFit/>
          </a:bodyPr>
          <a:lstStyle/>
          <a:p>
            <a:r>
              <a:rPr lang="pt-BR" sz="1400">
                <a:solidFill>
                  <a:srgbClr val="C00000"/>
                </a:solidFill>
                <a:latin typeface="Quicksand Light" panose="020B0604020202020204" charset="0"/>
              </a:rPr>
              <a:t>q</a:t>
            </a:r>
            <a:r>
              <a:rPr lang="en-US" sz="14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11</a:t>
            </a:r>
            <a:endParaRPr lang="en-US"/>
          </a:p>
        </p:txBody>
      </p:sp>
      <p:sp>
        <p:nvSpPr>
          <p:cNvPr id="34" name="TextBox 33">
            <a:extLst>
              <a:ext uri="{FF2B5EF4-FFF2-40B4-BE49-F238E27FC236}">
                <a16:creationId xmlns:a16="http://schemas.microsoft.com/office/drawing/2014/main" id="{181E75ED-8504-4794-B027-D26AC47A4F30}"/>
              </a:ext>
            </a:extLst>
          </p:cNvPr>
          <p:cNvSpPr txBox="1"/>
          <p:nvPr/>
        </p:nvSpPr>
        <p:spPr>
          <a:xfrm>
            <a:off x="2478499" y="1792415"/>
            <a:ext cx="406860" cy="307777"/>
          </a:xfrm>
          <a:prstGeom prst="rect">
            <a:avLst/>
          </a:prstGeom>
          <a:noFill/>
        </p:spPr>
        <p:txBody>
          <a:bodyPr wrap="square">
            <a:spAutoFit/>
          </a:bodyPr>
          <a:lstStyle/>
          <a:p>
            <a:r>
              <a:rPr lang="pt-BR" sz="1400">
                <a:solidFill>
                  <a:srgbClr val="C00000"/>
                </a:solidFill>
                <a:latin typeface="Quicksand Light" panose="020B0604020202020204" charset="0"/>
              </a:rPr>
              <a:t>q</a:t>
            </a:r>
            <a:r>
              <a:rPr lang="en-US" sz="14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12</a:t>
            </a:r>
            <a:endParaRPr lang="en-US"/>
          </a:p>
        </p:txBody>
      </p:sp>
      <p:sp>
        <p:nvSpPr>
          <p:cNvPr id="35" name="TextBox 34">
            <a:extLst>
              <a:ext uri="{FF2B5EF4-FFF2-40B4-BE49-F238E27FC236}">
                <a16:creationId xmlns:a16="http://schemas.microsoft.com/office/drawing/2014/main" id="{1FEFF732-EB68-4FED-B3DA-D671A4FC0897}"/>
              </a:ext>
            </a:extLst>
          </p:cNvPr>
          <p:cNvSpPr txBox="1"/>
          <p:nvPr/>
        </p:nvSpPr>
        <p:spPr>
          <a:xfrm>
            <a:off x="3593749" y="1798347"/>
            <a:ext cx="406860" cy="307777"/>
          </a:xfrm>
          <a:prstGeom prst="rect">
            <a:avLst/>
          </a:prstGeom>
          <a:noFill/>
        </p:spPr>
        <p:txBody>
          <a:bodyPr wrap="square">
            <a:spAutoFit/>
          </a:bodyPr>
          <a:lstStyle/>
          <a:p>
            <a:r>
              <a:rPr lang="pt-BR" sz="1400">
                <a:solidFill>
                  <a:srgbClr val="C00000"/>
                </a:solidFill>
                <a:latin typeface="Quicksand Light" panose="020B0604020202020204" charset="0"/>
              </a:rPr>
              <a:t>q</a:t>
            </a:r>
            <a:r>
              <a:rPr lang="en-US" sz="14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a:t>
            </a:r>
            <a:endParaRPr lang="en-US"/>
          </a:p>
        </p:txBody>
      </p:sp>
      <p:cxnSp>
        <p:nvCxnSpPr>
          <p:cNvPr id="4" name="Straight Arrow Connector 3">
            <a:extLst>
              <a:ext uri="{FF2B5EF4-FFF2-40B4-BE49-F238E27FC236}">
                <a16:creationId xmlns:a16="http://schemas.microsoft.com/office/drawing/2014/main" id="{43527695-C298-41F6-BB39-49F8DAC888CD}"/>
              </a:ext>
            </a:extLst>
          </p:cNvPr>
          <p:cNvCxnSpPr>
            <a:cxnSpLocks/>
            <a:stCxn id="33" idx="3"/>
            <a:endCxn id="34" idx="1"/>
          </p:cNvCxnSpPr>
          <p:nvPr/>
        </p:nvCxnSpPr>
        <p:spPr>
          <a:xfrm>
            <a:off x="1827181" y="1933800"/>
            <a:ext cx="651318" cy="125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 name="Straight Arrow Connector 6">
            <a:extLst>
              <a:ext uri="{FF2B5EF4-FFF2-40B4-BE49-F238E27FC236}">
                <a16:creationId xmlns:a16="http://schemas.microsoft.com/office/drawing/2014/main" id="{C13AF780-CA71-4965-8A83-7451F171CE2C}"/>
              </a:ext>
            </a:extLst>
          </p:cNvPr>
          <p:cNvCxnSpPr>
            <a:stCxn id="34" idx="3"/>
            <a:endCxn id="35" idx="1"/>
          </p:cNvCxnSpPr>
          <p:nvPr/>
        </p:nvCxnSpPr>
        <p:spPr>
          <a:xfrm>
            <a:off x="2885359" y="1946304"/>
            <a:ext cx="708390" cy="59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9" name="Straight Arrow Connector 8">
            <a:extLst>
              <a:ext uri="{FF2B5EF4-FFF2-40B4-BE49-F238E27FC236}">
                <a16:creationId xmlns:a16="http://schemas.microsoft.com/office/drawing/2014/main" id="{EF819B81-3FC2-4DC8-8377-C4F5343F0DB3}"/>
              </a:ext>
            </a:extLst>
          </p:cNvPr>
          <p:cNvCxnSpPr>
            <a:cxnSpLocks/>
            <a:stCxn id="20" idx="2"/>
            <a:endCxn id="10" idx="0"/>
          </p:cNvCxnSpPr>
          <p:nvPr/>
        </p:nvCxnSpPr>
        <p:spPr>
          <a:xfrm flipH="1">
            <a:off x="1297571" y="2157011"/>
            <a:ext cx="295554" cy="744913"/>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0" name="TextBox 9">
            <a:extLst>
              <a:ext uri="{FF2B5EF4-FFF2-40B4-BE49-F238E27FC236}">
                <a16:creationId xmlns:a16="http://schemas.microsoft.com/office/drawing/2014/main" id="{0AC96094-4960-42BD-ABE2-C0B2803B6354}"/>
              </a:ext>
            </a:extLst>
          </p:cNvPr>
          <p:cNvSpPr txBox="1"/>
          <p:nvPr/>
        </p:nvSpPr>
        <p:spPr>
          <a:xfrm>
            <a:off x="237882" y="2901924"/>
            <a:ext cx="2119378" cy="307777"/>
          </a:xfrm>
          <a:prstGeom prst="rect">
            <a:avLst/>
          </a:prstGeom>
          <a:noFill/>
        </p:spPr>
        <p:txBody>
          <a:bodyPr wrap="square" rtlCol="0">
            <a:spAutoFit/>
          </a:bodyPr>
          <a:lstStyle/>
          <a:p>
            <a:r>
              <a:rPr lang="en-US">
                <a:latin typeface="Quicksand Light" panose="020B0604020202020204" charset="0"/>
              </a:rPr>
              <a:t>Truy vấn đơn quan hệ</a:t>
            </a:r>
          </a:p>
        </p:txBody>
      </p:sp>
      <p:sp>
        <p:nvSpPr>
          <p:cNvPr id="13" name="Rectangle 12">
            <a:extLst>
              <a:ext uri="{FF2B5EF4-FFF2-40B4-BE49-F238E27FC236}">
                <a16:creationId xmlns:a16="http://schemas.microsoft.com/office/drawing/2014/main" id="{2FDFA8A6-D839-4B31-B979-341114DA023C}"/>
              </a:ext>
            </a:extLst>
          </p:cNvPr>
          <p:cNvSpPr/>
          <p:nvPr/>
        </p:nvSpPr>
        <p:spPr>
          <a:xfrm>
            <a:off x="2272685" y="1682111"/>
            <a:ext cx="1872342" cy="572700"/>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5" name="Straight Arrow Connector 14">
            <a:extLst>
              <a:ext uri="{FF2B5EF4-FFF2-40B4-BE49-F238E27FC236}">
                <a16:creationId xmlns:a16="http://schemas.microsoft.com/office/drawing/2014/main" id="{DC2BC995-A279-46F3-B2CA-DA16D9014F34}"/>
              </a:ext>
            </a:extLst>
          </p:cNvPr>
          <p:cNvCxnSpPr>
            <a:cxnSpLocks/>
            <a:stCxn id="13" idx="2"/>
          </p:cNvCxnSpPr>
          <p:nvPr/>
        </p:nvCxnSpPr>
        <p:spPr>
          <a:xfrm>
            <a:off x="3208856" y="2254811"/>
            <a:ext cx="518413" cy="1349186"/>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6" name="TextBox 15">
            <a:extLst>
              <a:ext uri="{FF2B5EF4-FFF2-40B4-BE49-F238E27FC236}">
                <a16:creationId xmlns:a16="http://schemas.microsoft.com/office/drawing/2014/main" id="{D29B9240-B3C9-48A0-AC4D-8E425E8CA2DE}"/>
              </a:ext>
            </a:extLst>
          </p:cNvPr>
          <p:cNvSpPr txBox="1"/>
          <p:nvPr/>
        </p:nvSpPr>
        <p:spPr>
          <a:xfrm>
            <a:off x="2607895" y="3603997"/>
            <a:ext cx="3109655" cy="738664"/>
          </a:xfrm>
          <a:prstGeom prst="rect">
            <a:avLst/>
          </a:prstGeom>
          <a:noFill/>
          <a:ln>
            <a:solidFill>
              <a:schemeClr val="tx1">
                <a:lumMod val="50000"/>
                <a:lumOff val="50000"/>
              </a:schemeClr>
            </a:solidFill>
          </a:ln>
        </p:spPr>
        <p:txBody>
          <a:bodyPr wrap="square" rtlCol="0">
            <a:spAutoFit/>
          </a:bodyPr>
          <a:lstStyle/>
          <a:p>
            <a:r>
              <a:rPr lang="en-US">
                <a:latin typeface="Quicksand Light" panose="020B0604020202020204" charset="0"/>
              </a:rPr>
              <a:t>- Là truy vấn đa quan hệ</a:t>
            </a:r>
          </a:p>
          <a:p>
            <a:endParaRPr lang="en-US">
              <a:latin typeface="Quicksand Light" panose="020B0604020202020204" charset="0"/>
            </a:endParaRPr>
          </a:p>
          <a:p>
            <a:r>
              <a:rPr lang="en-US">
                <a:latin typeface="Quicksand Light" panose="020B0604020202020204" charset="0"/>
              </a:rPr>
              <a:t>- Không thể tách tiếp được nữa</a:t>
            </a:r>
          </a:p>
        </p:txBody>
      </p:sp>
      <p:cxnSp>
        <p:nvCxnSpPr>
          <p:cNvPr id="49" name="Straight Arrow Connector 48">
            <a:extLst>
              <a:ext uri="{FF2B5EF4-FFF2-40B4-BE49-F238E27FC236}">
                <a16:creationId xmlns:a16="http://schemas.microsoft.com/office/drawing/2014/main" id="{81658950-3B7C-4379-8C97-32F0C1146455}"/>
              </a:ext>
            </a:extLst>
          </p:cNvPr>
          <p:cNvCxnSpPr>
            <a:cxnSpLocks/>
            <a:stCxn id="16" idx="0"/>
            <a:endCxn id="50" idx="2"/>
          </p:cNvCxnSpPr>
          <p:nvPr/>
        </p:nvCxnSpPr>
        <p:spPr>
          <a:xfrm flipV="1">
            <a:off x="4162723" y="2060012"/>
            <a:ext cx="3300281" cy="1543985"/>
          </a:xfrm>
          <a:prstGeom prst="straightConnector1">
            <a:avLst/>
          </a:prstGeom>
          <a:ln w="952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50" name="TextBox 49">
            <a:extLst>
              <a:ext uri="{FF2B5EF4-FFF2-40B4-BE49-F238E27FC236}">
                <a16:creationId xmlns:a16="http://schemas.microsoft.com/office/drawing/2014/main" id="{2EA384B6-67A6-4078-AF57-63568EF375EF}"/>
              </a:ext>
            </a:extLst>
          </p:cNvPr>
          <p:cNvSpPr txBox="1"/>
          <p:nvPr/>
        </p:nvSpPr>
        <p:spPr>
          <a:xfrm>
            <a:off x="5782007" y="1752235"/>
            <a:ext cx="3361993" cy="307777"/>
          </a:xfrm>
          <a:prstGeom prst="rect">
            <a:avLst/>
          </a:prstGeom>
          <a:noFill/>
        </p:spPr>
        <p:txBody>
          <a:bodyPr wrap="square" rtlCol="0">
            <a:spAutoFit/>
          </a:bodyPr>
          <a:lstStyle/>
          <a:p>
            <a:r>
              <a:rPr lang="en-US" b="1">
                <a:latin typeface="Quicksand Light" panose="020B0604020202020204" charset="0"/>
              </a:rPr>
              <a:t>Được gọi là truy vấn bất khả giản</a:t>
            </a:r>
          </a:p>
        </p:txBody>
      </p:sp>
    </p:spTree>
    <p:extLst>
      <p:ext uri="{BB962C8B-B14F-4D97-AF65-F5344CB8AC3E}">
        <p14:creationId xmlns:p14="http://schemas.microsoft.com/office/powerpoint/2010/main" val="27264579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fade">
                                      <p:cBhvr>
                                        <p:cTn id="18" dur="500"/>
                                        <p:tgtEl>
                                          <p:spTgt spid="1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49"/>
                                        </p:tgtEl>
                                        <p:attrNameLst>
                                          <p:attrName>style.visibility</p:attrName>
                                        </p:attrNameLst>
                                      </p:cBhvr>
                                      <p:to>
                                        <p:strVal val="visible"/>
                                      </p:to>
                                    </p:set>
                                    <p:animEffect transition="in" filter="fade">
                                      <p:cBhvr>
                                        <p:cTn id="26" dur="500"/>
                                        <p:tgtEl>
                                          <p:spTgt spid="49"/>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animEffect transition="in" filter="fade">
                                      <p:cBhvr>
                                        <p:cTn id="29" dur="500"/>
                                        <p:tgtEl>
                                          <p:spTgt spid="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3" grpId="0" animBg="1"/>
      <p:bldP spid="16" grpId="0" animBg="1"/>
      <p:bldP spid="5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8"/>
        <p:cNvGrpSpPr/>
        <p:nvPr/>
      </p:nvGrpSpPr>
      <p:grpSpPr>
        <a:xfrm>
          <a:off x="0" y="0"/>
          <a:ext cx="0" cy="0"/>
          <a:chOff x="0" y="0"/>
          <a:chExt cx="0" cy="0"/>
        </a:xfrm>
      </p:grpSpPr>
      <p:pic>
        <p:nvPicPr>
          <p:cNvPr id="269" name="Google Shape;269;p41"/>
          <p:cNvPicPr preferRelativeResize="0"/>
          <p:nvPr/>
        </p:nvPicPr>
        <p:blipFill rotWithShape="1">
          <a:blip r:embed="rId3">
            <a:alphaModFix/>
          </a:blip>
          <a:srcRect l="79" r="79"/>
          <a:stretch/>
        </p:blipFill>
        <p:spPr>
          <a:xfrm rot="5400000">
            <a:off x="2046483" y="1601049"/>
            <a:ext cx="1007278" cy="934125"/>
          </a:xfrm>
          <a:prstGeom prst="rect">
            <a:avLst/>
          </a:prstGeom>
          <a:noFill/>
          <a:ln>
            <a:noFill/>
          </a:ln>
        </p:spPr>
      </p:pic>
      <p:sp>
        <p:nvSpPr>
          <p:cNvPr id="271" name="Google Shape;271;p41"/>
          <p:cNvSpPr txBox="1">
            <a:spLocks noGrp="1"/>
          </p:cNvSpPr>
          <p:nvPr>
            <p:ph type="subTitle" idx="1"/>
          </p:nvPr>
        </p:nvSpPr>
        <p:spPr>
          <a:xfrm>
            <a:off x="1648799" y="2563632"/>
            <a:ext cx="23484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Truy vấn đơn quan hệ</a:t>
            </a:r>
            <a:endParaRPr sz="1600"/>
          </a:p>
        </p:txBody>
      </p:sp>
      <p:sp>
        <p:nvSpPr>
          <p:cNvPr id="272" name="Google Shape;272;p41"/>
          <p:cNvSpPr txBox="1">
            <a:spLocks noGrp="1"/>
          </p:cNvSpPr>
          <p:nvPr>
            <p:ph type="subTitle" idx="2"/>
          </p:nvPr>
        </p:nvSpPr>
        <p:spPr>
          <a:xfrm>
            <a:off x="1648799" y="2835363"/>
            <a:ext cx="23484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Dừng không tách nữa</a:t>
            </a:r>
            <a:endParaRPr sz="1400"/>
          </a:p>
        </p:txBody>
      </p:sp>
      <p:sp>
        <p:nvSpPr>
          <p:cNvPr id="273" name="Google Shape;273;p41"/>
          <p:cNvSpPr txBox="1">
            <a:spLocks noGrp="1"/>
          </p:cNvSpPr>
          <p:nvPr>
            <p:ph type="subTitle" idx="3"/>
          </p:nvPr>
        </p:nvSpPr>
        <p:spPr>
          <a:xfrm>
            <a:off x="5233683" y="2515640"/>
            <a:ext cx="2346000" cy="3969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600"/>
              <a:t>Truy vấn đa quan hệ</a:t>
            </a:r>
            <a:endParaRPr sz="1600"/>
          </a:p>
        </p:txBody>
      </p:sp>
      <p:pic>
        <p:nvPicPr>
          <p:cNvPr id="274" name="Google Shape;274;p41"/>
          <p:cNvPicPr preferRelativeResize="0"/>
          <p:nvPr/>
        </p:nvPicPr>
        <p:blipFill rotWithShape="1">
          <a:blip r:embed="rId4">
            <a:alphaModFix/>
          </a:blip>
          <a:srcRect l="29" r="29"/>
          <a:stretch/>
        </p:blipFill>
        <p:spPr>
          <a:xfrm rot="10800000">
            <a:off x="5961108" y="1564472"/>
            <a:ext cx="891151" cy="934124"/>
          </a:xfrm>
          <a:prstGeom prst="rect">
            <a:avLst/>
          </a:prstGeom>
          <a:noFill/>
          <a:ln>
            <a:noFill/>
          </a:ln>
        </p:spPr>
      </p:pic>
      <p:sp>
        <p:nvSpPr>
          <p:cNvPr id="275" name="Google Shape;275;p41"/>
          <p:cNvSpPr/>
          <p:nvPr/>
        </p:nvSpPr>
        <p:spPr>
          <a:xfrm>
            <a:off x="2397656" y="1894371"/>
            <a:ext cx="425343" cy="422781"/>
          </a:xfrm>
          <a:custGeom>
            <a:avLst/>
            <a:gdLst/>
            <a:ahLst/>
            <a:cxnLst/>
            <a:rect l="l" t="t" r="r" b="b"/>
            <a:pathLst>
              <a:path w="11784" h="11713" extrusionOk="0">
                <a:moveTo>
                  <a:pt x="5136" y="4128"/>
                </a:moveTo>
                <a:cubicBezTo>
                  <a:pt x="5671" y="4128"/>
                  <a:pt x="6112" y="4569"/>
                  <a:pt x="6144" y="5136"/>
                </a:cubicBezTo>
                <a:lnTo>
                  <a:pt x="5230" y="4853"/>
                </a:lnTo>
                <a:cubicBezTo>
                  <a:pt x="5198" y="4839"/>
                  <a:pt x="5165" y="4832"/>
                  <a:pt x="5131" y="4832"/>
                </a:cubicBezTo>
                <a:cubicBezTo>
                  <a:pt x="4934" y="4832"/>
                  <a:pt x="4735" y="5052"/>
                  <a:pt x="4789" y="5294"/>
                </a:cubicBezTo>
                <a:lnTo>
                  <a:pt x="5073" y="6239"/>
                </a:lnTo>
                <a:cubicBezTo>
                  <a:pt x="4537" y="6176"/>
                  <a:pt x="4096" y="5703"/>
                  <a:pt x="4096" y="5168"/>
                </a:cubicBezTo>
                <a:cubicBezTo>
                  <a:pt x="4096" y="4601"/>
                  <a:pt x="4569" y="4128"/>
                  <a:pt x="5136" y="4128"/>
                </a:cubicBezTo>
                <a:close/>
                <a:moveTo>
                  <a:pt x="5199" y="2364"/>
                </a:moveTo>
                <a:cubicBezTo>
                  <a:pt x="6680" y="2364"/>
                  <a:pt x="7940" y="3592"/>
                  <a:pt x="7940" y="5136"/>
                </a:cubicBezTo>
                <a:cubicBezTo>
                  <a:pt x="7940" y="5294"/>
                  <a:pt x="7940" y="5388"/>
                  <a:pt x="7908" y="5546"/>
                </a:cubicBezTo>
                <a:lnTo>
                  <a:pt x="6932" y="5294"/>
                </a:lnTo>
                <a:lnTo>
                  <a:pt x="6932" y="5136"/>
                </a:lnTo>
                <a:cubicBezTo>
                  <a:pt x="6806" y="4223"/>
                  <a:pt x="6049" y="3466"/>
                  <a:pt x="5104" y="3466"/>
                </a:cubicBezTo>
                <a:cubicBezTo>
                  <a:pt x="4159" y="3466"/>
                  <a:pt x="3435" y="4223"/>
                  <a:pt x="3435" y="5168"/>
                </a:cubicBezTo>
                <a:cubicBezTo>
                  <a:pt x="3435" y="5609"/>
                  <a:pt x="3624" y="6081"/>
                  <a:pt x="3939" y="6396"/>
                </a:cubicBezTo>
                <a:cubicBezTo>
                  <a:pt x="4254" y="6743"/>
                  <a:pt x="4695" y="6900"/>
                  <a:pt x="5167" y="6900"/>
                </a:cubicBezTo>
                <a:lnTo>
                  <a:pt x="5325" y="6900"/>
                </a:lnTo>
                <a:lnTo>
                  <a:pt x="5577" y="7877"/>
                </a:lnTo>
                <a:cubicBezTo>
                  <a:pt x="5482" y="7909"/>
                  <a:pt x="5325" y="7909"/>
                  <a:pt x="5199" y="7909"/>
                </a:cubicBezTo>
                <a:cubicBezTo>
                  <a:pt x="3687" y="7909"/>
                  <a:pt x="2426" y="6648"/>
                  <a:pt x="2426" y="5136"/>
                </a:cubicBezTo>
                <a:cubicBezTo>
                  <a:pt x="2426" y="3624"/>
                  <a:pt x="3655" y="2364"/>
                  <a:pt x="5199" y="2364"/>
                </a:cubicBezTo>
                <a:close/>
                <a:moveTo>
                  <a:pt x="5167" y="726"/>
                </a:moveTo>
                <a:cubicBezTo>
                  <a:pt x="7940" y="726"/>
                  <a:pt x="10051" y="3277"/>
                  <a:pt x="9515" y="6018"/>
                </a:cubicBezTo>
                <a:lnTo>
                  <a:pt x="8507" y="5766"/>
                </a:lnTo>
                <a:cubicBezTo>
                  <a:pt x="8538" y="5546"/>
                  <a:pt x="8538" y="5357"/>
                  <a:pt x="8538" y="5136"/>
                </a:cubicBezTo>
                <a:cubicBezTo>
                  <a:pt x="8538" y="3246"/>
                  <a:pt x="7026" y="1702"/>
                  <a:pt x="5104" y="1702"/>
                </a:cubicBezTo>
                <a:cubicBezTo>
                  <a:pt x="3214" y="1702"/>
                  <a:pt x="1702" y="3246"/>
                  <a:pt x="1702" y="5136"/>
                </a:cubicBezTo>
                <a:cubicBezTo>
                  <a:pt x="1702" y="7027"/>
                  <a:pt x="3214" y="8602"/>
                  <a:pt x="5104" y="8602"/>
                </a:cubicBezTo>
                <a:cubicBezTo>
                  <a:pt x="5325" y="8602"/>
                  <a:pt x="5514" y="8602"/>
                  <a:pt x="5703" y="8539"/>
                </a:cubicBezTo>
                <a:lnTo>
                  <a:pt x="5986" y="9578"/>
                </a:lnTo>
                <a:cubicBezTo>
                  <a:pt x="5695" y="9636"/>
                  <a:pt x="5405" y="9664"/>
                  <a:pt x="5119" y="9664"/>
                </a:cubicBezTo>
                <a:cubicBezTo>
                  <a:pt x="2751" y="9664"/>
                  <a:pt x="694" y="7758"/>
                  <a:pt x="694" y="5199"/>
                </a:cubicBezTo>
                <a:cubicBezTo>
                  <a:pt x="694" y="2679"/>
                  <a:pt x="2773" y="726"/>
                  <a:pt x="5167" y="726"/>
                </a:cubicBezTo>
                <a:close/>
                <a:moveTo>
                  <a:pt x="5671" y="5672"/>
                </a:moveTo>
                <a:lnTo>
                  <a:pt x="5671" y="5672"/>
                </a:lnTo>
                <a:cubicBezTo>
                  <a:pt x="10240" y="6964"/>
                  <a:pt x="9578" y="6774"/>
                  <a:pt x="9704" y="6806"/>
                </a:cubicBezTo>
                <a:lnTo>
                  <a:pt x="8853" y="7373"/>
                </a:lnTo>
                <a:cubicBezTo>
                  <a:pt x="8664" y="7499"/>
                  <a:pt x="8664" y="7751"/>
                  <a:pt x="8822" y="7877"/>
                </a:cubicBezTo>
                <a:lnTo>
                  <a:pt x="10964" y="9956"/>
                </a:lnTo>
                <a:cubicBezTo>
                  <a:pt x="11027" y="10114"/>
                  <a:pt x="11027" y="10335"/>
                  <a:pt x="10901" y="10492"/>
                </a:cubicBezTo>
                <a:lnTo>
                  <a:pt x="10429" y="10965"/>
                </a:lnTo>
                <a:cubicBezTo>
                  <a:pt x="10366" y="11012"/>
                  <a:pt x="10279" y="11035"/>
                  <a:pt x="10192" y="11035"/>
                </a:cubicBezTo>
                <a:cubicBezTo>
                  <a:pt x="10106" y="11035"/>
                  <a:pt x="10019" y="11012"/>
                  <a:pt x="9956" y="10965"/>
                </a:cubicBezTo>
                <a:lnTo>
                  <a:pt x="7845" y="8854"/>
                </a:lnTo>
                <a:cubicBezTo>
                  <a:pt x="7777" y="8786"/>
                  <a:pt x="7691" y="8753"/>
                  <a:pt x="7606" y="8753"/>
                </a:cubicBezTo>
                <a:cubicBezTo>
                  <a:pt x="7493" y="8753"/>
                  <a:pt x="7381" y="8809"/>
                  <a:pt x="7310" y="8917"/>
                </a:cubicBezTo>
                <a:cubicBezTo>
                  <a:pt x="7247" y="8980"/>
                  <a:pt x="6806" y="9641"/>
                  <a:pt x="6774" y="9736"/>
                </a:cubicBezTo>
                <a:cubicBezTo>
                  <a:pt x="6680" y="9484"/>
                  <a:pt x="5703" y="5861"/>
                  <a:pt x="5671" y="5672"/>
                </a:cubicBezTo>
                <a:close/>
                <a:moveTo>
                  <a:pt x="5104" y="1"/>
                </a:moveTo>
                <a:cubicBezTo>
                  <a:pt x="2363" y="1"/>
                  <a:pt x="0" y="2238"/>
                  <a:pt x="0" y="5168"/>
                </a:cubicBezTo>
                <a:cubicBezTo>
                  <a:pt x="0" y="8066"/>
                  <a:pt x="2332" y="10303"/>
                  <a:pt x="5104" y="10303"/>
                </a:cubicBezTo>
                <a:cubicBezTo>
                  <a:pt x="5482" y="10303"/>
                  <a:pt x="5797" y="10272"/>
                  <a:pt x="6144" y="10208"/>
                </a:cubicBezTo>
                <a:lnTo>
                  <a:pt x="6270" y="10587"/>
                </a:lnTo>
                <a:cubicBezTo>
                  <a:pt x="6307" y="10755"/>
                  <a:pt x="6444" y="10845"/>
                  <a:pt x="6596" y="10845"/>
                </a:cubicBezTo>
                <a:cubicBezTo>
                  <a:pt x="6700" y="10845"/>
                  <a:pt x="6810" y="10802"/>
                  <a:pt x="6900" y="10713"/>
                </a:cubicBezTo>
                <a:lnTo>
                  <a:pt x="7625" y="9610"/>
                </a:lnTo>
                <a:lnTo>
                  <a:pt x="9483" y="11406"/>
                </a:lnTo>
                <a:cubicBezTo>
                  <a:pt x="9688" y="11610"/>
                  <a:pt x="9956" y="11713"/>
                  <a:pt x="10220" y="11713"/>
                </a:cubicBezTo>
                <a:cubicBezTo>
                  <a:pt x="10484" y="11713"/>
                  <a:pt x="10744" y="11610"/>
                  <a:pt x="10933" y="11406"/>
                </a:cubicBezTo>
                <a:lnTo>
                  <a:pt x="11405" y="10933"/>
                </a:lnTo>
                <a:cubicBezTo>
                  <a:pt x="11783" y="10555"/>
                  <a:pt x="11783" y="9893"/>
                  <a:pt x="11374" y="9484"/>
                </a:cubicBezTo>
                <a:lnTo>
                  <a:pt x="9515" y="7720"/>
                </a:lnTo>
                <a:lnTo>
                  <a:pt x="10618" y="6964"/>
                </a:lnTo>
                <a:cubicBezTo>
                  <a:pt x="10870" y="6806"/>
                  <a:pt x="10838" y="6428"/>
                  <a:pt x="10555" y="6333"/>
                </a:cubicBezTo>
                <a:lnTo>
                  <a:pt x="10145" y="6239"/>
                </a:lnTo>
                <a:cubicBezTo>
                  <a:pt x="10303" y="5483"/>
                  <a:pt x="10271" y="4695"/>
                  <a:pt x="10082" y="3908"/>
                </a:cubicBezTo>
                <a:cubicBezTo>
                  <a:pt x="9483" y="1576"/>
                  <a:pt x="7436" y="1"/>
                  <a:pt x="5104"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6" name="Google Shape;276;p41"/>
          <p:cNvSpPr/>
          <p:nvPr/>
        </p:nvSpPr>
        <p:spPr>
          <a:xfrm>
            <a:off x="6275012" y="1811494"/>
            <a:ext cx="399175" cy="423069"/>
          </a:xfrm>
          <a:custGeom>
            <a:avLst/>
            <a:gdLst/>
            <a:ahLst/>
            <a:cxnLst/>
            <a:rect l="l" t="t" r="r" b="b"/>
            <a:pathLst>
              <a:path w="11059" h="11721" extrusionOk="0">
                <a:moveTo>
                  <a:pt x="1418" y="693"/>
                </a:moveTo>
                <a:lnTo>
                  <a:pt x="1418" y="1387"/>
                </a:lnTo>
                <a:lnTo>
                  <a:pt x="725" y="1387"/>
                </a:lnTo>
                <a:lnTo>
                  <a:pt x="725" y="693"/>
                </a:lnTo>
                <a:close/>
                <a:moveTo>
                  <a:pt x="9011" y="693"/>
                </a:moveTo>
                <a:lnTo>
                  <a:pt x="9011" y="1387"/>
                </a:lnTo>
                <a:lnTo>
                  <a:pt x="8349" y="1387"/>
                </a:lnTo>
                <a:lnTo>
                  <a:pt x="8349" y="693"/>
                </a:lnTo>
                <a:close/>
                <a:moveTo>
                  <a:pt x="7656" y="1324"/>
                </a:moveTo>
                <a:lnTo>
                  <a:pt x="7656" y="1670"/>
                </a:lnTo>
                <a:cubicBezTo>
                  <a:pt x="7656" y="1891"/>
                  <a:pt x="7813" y="2048"/>
                  <a:pt x="8034" y="2048"/>
                </a:cubicBezTo>
                <a:lnTo>
                  <a:pt x="8381" y="2048"/>
                </a:lnTo>
                <a:lnTo>
                  <a:pt x="8381" y="4222"/>
                </a:lnTo>
                <a:cubicBezTo>
                  <a:pt x="8255" y="4253"/>
                  <a:pt x="8160" y="4316"/>
                  <a:pt x="8034" y="4411"/>
                </a:cubicBezTo>
                <a:cubicBezTo>
                  <a:pt x="7845" y="4243"/>
                  <a:pt x="7614" y="4159"/>
                  <a:pt x="7369" y="4159"/>
                </a:cubicBezTo>
                <a:cubicBezTo>
                  <a:pt x="7246" y="4159"/>
                  <a:pt x="7120" y="4180"/>
                  <a:pt x="6994" y="4222"/>
                </a:cubicBezTo>
                <a:lnTo>
                  <a:pt x="6994" y="3088"/>
                </a:lnTo>
                <a:cubicBezTo>
                  <a:pt x="6994" y="2552"/>
                  <a:pt x="6522" y="2080"/>
                  <a:pt x="5986" y="2080"/>
                </a:cubicBezTo>
                <a:cubicBezTo>
                  <a:pt x="5419" y="2080"/>
                  <a:pt x="4947" y="2552"/>
                  <a:pt x="4947" y="3088"/>
                </a:cubicBezTo>
                <a:lnTo>
                  <a:pt x="4947" y="6459"/>
                </a:lnTo>
                <a:lnTo>
                  <a:pt x="4789" y="6301"/>
                </a:lnTo>
                <a:cubicBezTo>
                  <a:pt x="4600" y="6097"/>
                  <a:pt x="4340" y="5994"/>
                  <a:pt x="4076" y="5994"/>
                </a:cubicBezTo>
                <a:cubicBezTo>
                  <a:pt x="3812" y="5994"/>
                  <a:pt x="3545" y="6097"/>
                  <a:pt x="3340" y="6301"/>
                </a:cubicBezTo>
                <a:cubicBezTo>
                  <a:pt x="2962" y="6679"/>
                  <a:pt x="2962" y="7341"/>
                  <a:pt x="3340" y="7751"/>
                </a:cubicBezTo>
                <a:lnTo>
                  <a:pt x="3812" y="8223"/>
                </a:lnTo>
                <a:lnTo>
                  <a:pt x="2111" y="8223"/>
                </a:lnTo>
                <a:lnTo>
                  <a:pt x="2111" y="7908"/>
                </a:lnTo>
                <a:cubicBezTo>
                  <a:pt x="2111" y="7719"/>
                  <a:pt x="1954" y="7561"/>
                  <a:pt x="1765" y="7561"/>
                </a:cubicBezTo>
                <a:lnTo>
                  <a:pt x="1418" y="7561"/>
                </a:lnTo>
                <a:lnTo>
                  <a:pt x="1418" y="2048"/>
                </a:lnTo>
                <a:lnTo>
                  <a:pt x="1765" y="2048"/>
                </a:lnTo>
                <a:cubicBezTo>
                  <a:pt x="1954" y="2048"/>
                  <a:pt x="2111" y="1891"/>
                  <a:pt x="2111" y="1670"/>
                </a:cubicBezTo>
                <a:lnTo>
                  <a:pt x="2111" y="1324"/>
                </a:lnTo>
                <a:close/>
                <a:moveTo>
                  <a:pt x="1418" y="8255"/>
                </a:moveTo>
                <a:lnTo>
                  <a:pt x="1418" y="8948"/>
                </a:lnTo>
                <a:lnTo>
                  <a:pt x="725" y="8948"/>
                </a:lnTo>
                <a:lnTo>
                  <a:pt x="725" y="8255"/>
                </a:lnTo>
                <a:close/>
                <a:moveTo>
                  <a:pt x="5955" y="2836"/>
                </a:moveTo>
                <a:cubicBezTo>
                  <a:pt x="6144" y="2836"/>
                  <a:pt x="6301" y="2993"/>
                  <a:pt x="6301" y="3182"/>
                </a:cubicBezTo>
                <a:lnTo>
                  <a:pt x="6301" y="6616"/>
                </a:lnTo>
                <a:cubicBezTo>
                  <a:pt x="6301" y="6805"/>
                  <a:pt x="6459" y="6963"/>
                  <a:pt x="6648" y="6963"/>
                </a:cubicBezTo>
                <a:cubicBezTo>
                  <a:pt x="6837" y="6963"/>
                  <a:pt x="6994" y="6805"/>
                  <a:pt x="6994" y="6616"/>
                </a:cubicBezTo>
                <a:lnTo>
                  <a:pt x="6994" y="5230"/>
                </a:lnTo>
                <a:cubicBezTo>
                  <a:pt x="6994" y="5041"/>
                  <a:pt x="7152" y="4884"/>
                  <a:pt x="7372" y="4884"/>
                </a:cubicBezTo>
                <a:cubicBezTo>
                  <a:pt x="7561" y="4884"/>
                  <a:pt x="7719" y="5041"/>
                  <a:pt x="7719" y="5230"/>
                </a:cubicBezTo>
                <a:lnTo>
                  <a:pt x="7719" y="6616"/>
                </a:lnTo>
                <a:cubicBezTo>
                  <a:pt x="7719" y="6805"/>
                  <a:pt x="7876" y="6963"/>
                  <a:pt x="8066" y="6963"/>
                </a:cubicBezTo>
                <a:cubicBezTo>
                  <a:pt x="8255" y="6963"/>
                  <a:pt x="8412" y="6805"/>
                  <a:pt x="8412" y="6616"/>
                </a:cubicBezTo>
                <a:lnTo>
                  <a:pt x="8412" y="5230"/>
                </a:lnTo>
                <a:cubicBezTo>
                  <a:pt x="8412" y="5041"/>
                  <a:pt x="8570" y="4884"/>
                  <a:pt x="8790" y="4884"/>
                </a:cubicBezTo>
                <a:cubicBezTo>
                  <a:pt x="8979" y="4884"/>
                  <a:pt x="9137" y="5041"/>
                  <a:pt x="9137" y="5230"/>
                </a:cubicBezTo>
                <a:lnTo>
                  <a:pt x="9137" y="6616"/>
                </a:lnTo>
                <a:cubicBezTo>
                  <a:pt x="9137" y="6805"/>
                  <a:pt x="9294" y="6963"/>
                  <a:pt x="9483" y="6963"/>
                </a:cubicBezTo>
                <a:cubicBezTo>
                  <a:pt x="9672" y="6963"/>
                  <a:pt x="9830" y="6805"/>
                  <a:pt x="9830" y="6616"/>
                </a:cubicBezTo>
                <a:lnTo>
                  <a:pt x="9830" y="5955"/>
                </a:lnTo>
                <a:cubicBezTo>
                  <a:pt x="9704" y="5703"/>
                  <a:pt x="9861" y="5545"/>
                  <a:pt x="10019" y="5545"/>
                </a:cubicBezTo>
                <a:cubicBezTo>
                  <a:pt x="10239" y="5545"/>
                  <a:pt x="10397" y="5703"/>
                  <a:pt x="10397" y="5892"/>
                </a:cubicBezTo>
                <a:lnTo>
                  <a:pt x="10397" y="7057"/>
                </a:lnTo>
                <a:cubicBezTo>
                  <a:pt x="10397" y="8003"/>
                  <a:pt x="10176" y="8885"/>
                  <a:pt x="9830" y="9672"/>
                </a:cubicBezTo>
                <a:lnTo>
                  <a:pt x="6144" y="9672"/>
                </a:lnTo>
                <a:lnTo>
                  <a:pt x="3812" y="7372"/>
                </a:lnTo>
                <a:cubicBezTo>
                  <a:pt x="3686" y="7246"/>
                  <a:pt x="3686" y="6994"/>
                  <a:pt x="3812" y="6900"/>
                </a:cubicBezTo>
                <a:cubicBezTo>
                  <a:pt x="3875" y="6837"/>
                  <a:pt x="3962" y="6805"/>
                  <a:pt x="4049" y="6805"/>
                </a:cubicBezTo>
                <a:cubicBezTo>
                  <a:pt x="4135" y="6805"/>
                  <a:pt x="4222" y="6837"/>
                  <a:pt x="4285" y="6900"/>
                </a:cubicBezTo>
                <a:lnTo>
                  <a:pt x="5010" y="7593"/>
                </a:lnTo>
                <a:cubicBezTo>
                  <a:pt x="5075" y="7659"/>
                  <a:pt x="5163" y="7690"/>
                  <a:pt x="5251" y="7690"/>
                </a:cubicBezTo>
                <a:cubicBezTo>
                  <a:pt x="5415" y="7690"/>
                  <a:pt x="5577" y="7578"/>
                  <a:pt x="5577" y="7372"/>
                </a:cubicBezTo>
                <a:lnTo>
                  <a:pt x="5577" y="3182"/>
                </a:lnTo>
                <a:cubicBezTo>
                  <a:pt x="5577" y="2993"/>
                  <a:pt x="5734" y="2836"/>
                  <a:pt x="5955" y="2836"/>
                </a:cubicBezTo>
                <a:close/>
                <a:moveTo>
                  <a:pt x="9672" y="10302"/>
                </a:moveTo>
                <a:lnTo>
                  <a:pt x="9672" y="10680"/>
                </a:lnTo>
                <a:cubicBezTo>
                  <a:pt x="9704" y="10869"/>
                  <a:pt x="9546" y="11027"/>
                  <a:pt x="9357" y="11027"/>
                </a:cubicBezTo>
                <a:lnTo>
                  <a:pt x="6616" y="11027"/>
                </a:lnTo>
                <a:cubicBezTo>
                  <a:pt x="6396" y="11027"/>
                  <a:pt x="6238" y="10869"/>
                  <a:pt x="6238" y="10680"/>
                </a:cubicBezTo>
                <a:lnTo>
                  <a:pt x="6238" y="10302"/>
                </a:lnTo>
                <a:close/>
                <a:moveTo>
                  <a:pt x="347" y="0"/>
                </a:moveTo>
                <a:cubicBezTo>
                  <a:pt x="158" y="0"/>
                  <a:pt x="0" y="158"/>
                  <a:pt x="0" y="347"/>
                </a:cubicBezTo>
                <a:lnTo>
                  <a:pt x="0" y="1733"/>
                </a:lnTo>
                <a:cubicBezTo>
                  <a:pt x="0" y="1922"/>
                  <a:pt x="158" y="2080"/>
                  <a:pt x="347" y="2080"/>
                </a:cubicBezTo>
                <a:lnTo>
                  <a:pt x="693" y="2080"/>
                </a:lnTo>
                <a:lnTo>
                  <a:pt x="693" y="7593"/>
                </a:lnTo>
                <a:lnTo>
                  <a:pt x="347" y="7593"/>
                </a:lnTo>
                <a:cubicBezTo>
                  <a:pt x="158" y="7593"/>
                  <a:pt x="0" y="7751"/>
                  <a:pt x="0" y="7940"/>
                </a:cubicBezTo>
                <a:lnTo>
                  <a:pt x="0" y="9326"/>
                </a:lnTo>
                <a:cubicBezTo>
                  <a:pt x="0" y="9515"/>
                  <a:pt x="158" y="9672"/>
                  <a:pt x="347" y="9672"/>
                </a:cubicBezTo>
                <a:lnTo>
                  <a:pt x="1733" y="9672"/>
                </a:lnTo>
                <a:cubicBezTo>
                  <a:pt x="1922" y="9672"/>
                  <a:pt x="2080" y="9515"/>
                  <a:pt x="2080" y="9326"/>
                </a:cubicBezTo>
                <a:lnTo>
                  <a:pt x="2080" y="8979"/>
                </a:lnTo>
                <a:lnTo>
                  <a:pt x="4442" y="8979"/>
                </a:lnTo>
                <a:lnTo>
                  <a:pt x="5577" y="10113"/>
                </a:lnTo>
                <a:lnTo>
                  <a:pt x="5577" y="10712"/>
                </a:lnTo>
                <a:cubicBezTo>
                  <a:pt x="5577" y="11248"/>
                  <a:pt x="6049" y="11720"/>
                  <a:pt x="6616" y="11720"/>
                </a:cubicBezTo>
                <a:lnTo>
                  <a:pt x="9357" y="11720"/>
                </a:lnTo>
                <a:cubicBezTo>
                  <a:pt x="9924" y="11720"/>
                  <a:pt x="10397" y="11248"/>
                  <a:pt x="10397" y="10712"/>
                </a:cubicBezTo>
                <a:lnTo>
                  <a:pt x="10397" y="10113"/>
                </a:lnTo>
                <a:cubicBezTo>
                  <a:pt x="10806" y="9200"/>
                  <a:pt x="11058" y="8160"/>
                  <a:pt x="11058" y="7026"/>
                </a:cubicBezTo>
                <a:lnTo>
                  <a:pt x="11058" y="5892"/>
                </a:lnTo>
                <a:cubicBezTo>
                  <a:pt x="11058" y="5325"/>
                  <a:pt x="10617" y="4884"/>
                  <a:pt x="10019" y="4884"/>
                </a:cubicBezTo>
                <a:cubicBezTo>
                  <a:pt x="9924" y="4884"/>
                  <a:pt x="9767" y="4915"/>
                  <a:pt x="9641" y="4947"/>
                </a:cubicBezTo>
                <a:cubicBezTo>
                  <a:pt x="9546" y="4632"/>
                  <a:pt x="9326" y="4379"/>
                  <a:pt x="9011" y="4253"/>
                </a:cubicBezTo>
                <a:lnTo>
                  <a:pt x="9011" y="2080"/>
                </a:lnTo>
                <a:lnTo>
                  <a:pt x="9357" y="2080"/>
                </a:lnTo>
                <a:cubicBezTo>
                  <a:pt x="9546" y="2080"/>
                  <a:pt x="9735" y="1922"/>
                  <a:pt x="9735" y="1733"/>
                </a:cubicBezTo>
                <a:lnTo>
                  <a:pt x="9735" y="347"/>
                </a:lnTo>
                <a:cubicBezTo>
                  <a:pt x="9735" y="158"/>
                  <a:pt x="9546" y="0"/>
                  <a:pt x="9357" y="0"/>
                </a:cubicBezTo>
                <a:lnTo>
                  <a:pt x="7971" y="0"/>
                </a:lnTo>
                <a:cubicBezTo>
                  <a:pt x="7782" y="0"/>
                  <a:pt x="7624" y="158"/>
                  <a:pt x="7624" y="347"/>
                </a:cubicBezTo>
                <a:lnTo>
                  <a:pt x="7624" y="693"/>
                </a:lnTo>
                <a:lnTo>
                  <a:pt x="2080" y="693"/>
                </a:lnTo>
                <a:lnTo>
                  <a:pt x="2080" y="347"/>
                </a:lnTo>
                <a:cubicBezTo>
                  <a:pt x="2080" y="158"/>
                  <a:pt x="1922" y="0"/>
                  <a:pt x="173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4343"/>
              </a:solidFill>
            </a:endParaRPr>
          </a:p>
        </p:txBody>
      </p:sp>
      <p:sp>
        <p:nvSpPr>
          <p:cNvPr id="277" name="Google Shape;277;p41"/>
          <p:cNvSpPr txBox="1">
            <a:spLocks noGrp="1"/>
          </p:cNvSpPr>
          <p:nvPr>
            <p:ph type="subTitle" idx="4"/>
          </p:nvPr>
        </p:nvSpPr>
        <p:spPr>
          <a:xfrm>
            <a:off x="4883787" y="2809643"/>
            <a:ext cx="3154224" cy="1007400"/>
          </a:xfrm>
          <a:prstGeom prst="rect">
            <a:avLst/>
          </a:prstGeom>
        </p:spPr>
        <p:txBody>
          <a:bodyPr spcFirstLastPara="1" wrap="square" lIns="91425" tIns="91425" rIns="91425" bIns="91425" anchor="t" anchorCtr="0">
            <a:noAutofit/>
          </a:bodyPr>
          <a:lstStyle/>
          <a:p>
            <a:pPr marL="0" lvl="0" indent="0" algn="ctr" rtl="0">
              <a:spcBef>
                <a:spcPts val="0"/>
              </a:spcBef>
              <a:spcAft>
                <a:spcPts val="1600"/>
              </a:spcAft>
              <a:buNone/>
            </a:pPr>
            <a:r>
              <a:rPr lang="en" sz="1400"/>
              <a:t>Tách tiếp thành đơn quan hệ bằng phép tách. Nếu không thể rút gọn hơn thì gọi là </a:t>
            </a:r>
            <a:r>
              <a:rPr lang="en" sz="1400" b="1"/>
              <a:t>truy vấn bất khả giản</a:t>
            </a:r>
            <a:endParaRPr sz="1400" b="1"/>
          </a:p>
        </p:txBody>
      </p:sp>
      <p:sp>
        <p:nvSpPr>
          <p:cNvPr id="12" name="Google Shape;148;p34">
            <a:extLst>
              <a:ext uri="{FF2B5EF4-FFF2-40B4-BE49-F238E27FC236}">
                <a16:creationId xmlns:a16="http://schemas.microsoft.com/office/drawing/2014/main" id="{420C37C8-2004-47A0-A922-914684FE21AE}"/>
              </a:ext>
            </a:extLst>
          </p:cNvPr>
          <p:cNvSpPr txBox="1">
            <a:spLocks/>
          </p:cNvSpPr>
          <p:nvPr/>
        </p:nvSpPr>
        <p:spPr>
          <a:xfrm>
            <a:off x="3412954" y="1399957"/>
            <a:ext cx="215363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chemeClr val="bg2"/>
                </a:solidFill>
                <a:effectLst>
                  <a:outerShdw blurRad="38100" dist="38100" dir="2700000" algn="tl">
                    <a:srgbClr val="000000">
                      <a:alpha val="43137"/>
                    </a:srgbClr>
                  </a:outerShdw>
                </a:effectLst>
              </a:rPr>
              <a:t>Hai loại truy vấn con</a:t>
            </a:r>
          </a:p>
        </p:txBody>
      </p:sp>
      <p:sp>
        <p:nvSpPr>
          <p:cNvPr id="13" name="Google Shape;272;p41">
            <a:extLst>
              <a:ext uri="{FF2B5EF4-FFF2-40B4-BE49-F238E27FC236}">
                <a16:creationId xmlns:a16="http://schemas.microsoft.com/office/drawing/2014/main" id="{8F1D8D7B-6AEA-490E-9BF3-F91567E09CAD}"/>
              </a:ext>
            </a:extLst>
          </p:cNvPr>
          <p:cNvSpPr txBox="1">
            <a:spLocks/>
          </p:cNvSpPr>
          <p:nvPr/>
        </p:nvSpPr>
        <p:spPr>
          <a:xfrm>
            <a:off x="1504291" y="3860670"/>
            <a:ext cx="5347968"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gn="l">
              <a:spcAft>
                <a:spcPts val="1600"/>
              </a:spcAft>
            </a:pPr>
            <a:r>
              <a:rPr lang="en-US" sz="1400" b="1"/>
              <a:t>=&gt; </a:t>
            </a:r>
            <a:r>
              <a:rPr lang="vi-VN" sz="1400" b="1"/>
              <a:t>K/n: Các câu truy vấn đa quan hệ không thể tách tiếp được nữa được gọi là bất khả giản (irreducible)</a:t>
            </a:r>
            <a:endParaRPr lang="en-US" sz="1400" b="1"/>
          </a:p>
        </p:txBody>
      </p:sp>
      <p:cxnSp>
        <p:nvCxnSpPr>
          <p:cNvPr id="14" name="Google Shape;493;p51">
            <a:extLst>
              <a:ext uri="{FF2B5EF4-FFF2-40B4-BE49-F238E27FC236}">
                <a16:creationId xmlns:a16="http://schemas.microsoft.com/office/drawing/2014/main" id="{345EBAA5-3B78-417B-9D39-A0E493E7AA25}"/>
              </a:ext>
            </a:extLst>
          </p:cNvPr>
          <p:cNvCxnSpPr>
            <a:cxnSpLocks/>
            <a:endCxn id="12" idx="2"/>
          </p:cNvCxnSpPr>
          <p:nvPr/>
        </p:nvCxnSpPr>
        <p:spPr>
          <a:xfrm flipV="1">
            <a:off x="3136903" y="1796857"/>
            <a:ext cx="1352870" cy="393784"/>
          </a:xfrm>
          <a:prstGeom prst="straightConnector1">
            <a:avLst/>
          </a:prstGeom>
          <a:noFill/>
          <a:ln w="9525" cap="flat" cmpd="sng">
            <a:solidFill>
              <a:srgbClr val="434343"/>
            </a:solidFill>
            <a:prstDash val="lgDashDot"/>
            <a:round/>
            <a:headEnd type="none" w="med" len="med"/>
            <a:tailEnd type="none" w="med" len="med"/>
          </a:ln>
        </p:spPr>
      </p:cxnSp>
      <p:cxnSp>
        <p:nvCxnSpPr>
          <p:cNvPr id="15" name="Google Shape;493;p51">
            <a:extLst>
              <a:ext uri="{FF2B5EF4-FFF2-40B4-BE49-F238E27FC236}">
                <a16:creationId xmlns:a16="http://schemas.microsoft.com/office/drawing/2014/main" id="{C06E8519-B456-4E50-9792-4D192E54B657}"/>
              </a:ext>
            </a:extLst>
          </p:cNvPr>
          <p:cNvCxnSpPr>
            <a:cxnSpLocks/>
          </p:cNvCxnSpPr>
          <p:nvPr/>
        </p:nvCxnSpPr>
        <p:spPr>
          <a:xfrm flipH="1" flipV="1">
            <a:off x="4488520" y="1801115"/>
            <a:ext cx="1450715" cy="351852"/>
          </a:xfrm>
          <a:prstGeom prst="straightConnector1">
            <a:avLst/>
          </a:prstGeom>
          <a:noFill/>
          <a:ln w="9525" cap="flat" cmpd="sng">
            <a:solidFill>
              <a:srgbClr val="434343"/>
            </a:solidFill>
            <a:prstDash val="lgDashDot"/>
            <a:round/>
            <a:headEnd type="none" w="med" len="med"/>
            <a:tailEnd type="none" w="med" len="med"/>
          </a:ln>
        </p:spPr>
      </p:cxnSp>
      <p:sp>
        <p:nvSpPr>
          <p:cNvPr id="18" name="Google Shape;148;p34">
            <a:extLst>
              <a:ext uri="{FF2B5EF4-FFF2-40B4-BE49-F238E27FC236}">
                <a16:creationId xmlns:a16="http://schemas.microsoft.com/office/drawing/2014/main" id="{A5295F53-E3CF-4BC1-824F-501AFF3B6427}"/>
              </a:ext>
            </a:extLst>
          </p:cNvPr>
          <p:cNvSpPr txBox="1">
            <a:spLocks/>
          </p:cNvSpPr>
          <p:nvPr/>
        </p:nvSpPr>
        <p:spPr>
          <a:xfrm>
            <a:off x="1144344" y="674719"/>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a:solidFill>
                  <a:srgbClr val="6AA84F"/>
                </a:solidFill>
              </a:rPr>
              <a:t>1. Thế nào gọi là bất khả giản</a:t>
            </a:r>
          </a:p>
        </p:txBody>
      </p:sp>
      <p:sp>
        <p:nvSpPr>
          <p:cNvPr id="19" name="Google Shape;848;p62">
            <a:extLst>
              <a:ext uri="{FF2B5EF4-FFF2-40B4-BE49-F238E27FC236}">
                <a16:creationId xmlns:a16="http://schemas.microsoft.com/office/drawing/2014/main" id="{1659997A-4F97-4F19-B0D9-620F7EDC67A3}"/>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Tree>
    <p:extLst>
      <p:ext uri="{BB962C8B-B14F-4D97-AF65-F5344CB8AC3E}">
        <p14:creationId xmlns:p14="http://schemas.microsoft.com/office/powerpoint/2010/main" val="22622025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75"/>
                                        </p:tgtEl>
                                        <p:attrNameLst>
                                          <p:attrName>style.visibility</p:attrName>
                                        </p:attrNameLst>
                                      </p:cBhvr>
                                      <p:to>
                                        <p:strVal val="visible"/>
                                      </p:to>
                                    </p:set>
                                    <p:animEffect transition="in" filter="fade">
                                      <p:cBhvr>
                                        <p:cTn id="7" dur="500"/>
                                        <p:tgtEl>
                                          <p:spTgt spid="275"/>
                                        </p:tgtEl>
                                      </p:cBhvr>
                                    </p:animEffect>
                                    <p:anim calcmode="lin" valueType="num">
                                      <p:cBhvr>
                                        <p:cTn id="8" dur="500" fill="hold"/>
                                        <p:tgtEl>
                                          <p:spTgt spid="275"/>
                                        </p:tgtEl>
                                        <p:attrNameLst>
                                          <p:attrName>ppt_x</p:attrName>
                                        </p:attrNameLst>
                                      </p:cBhvr>
                                      <p:tavLst>
                                        <p:tav tm="0">
                                          <p:val>
                                            <p:strVal val="#ppt_x"/>
                                          </p:val>
                                        </p:tav>
                                        <p:tav tm="100000">
                                          <p:val>
                                            <p:strVal val="#ppt_x"/>
                                          </p:val>
                                        </p:tav>
                                      </p:tavLst>
                                    </p:anim>
                                    <p:anim calcmode="lin" valueType="num">
                                      <p:cBhvr>
                                        <p:cTn id="9" dur="500" fill="hold"/>
                                        <p:tgtEl>
                                          <p:spTgt spid="27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269"/>
                                        </p:tgtEl>
                                        <p:attrNameLst>
                                          <p:attrName>style.visibility</p:attrName>
                                        </p:attrNameLst>
                                      </p:cBhvr>
                                      <p:to>
                                        <p:strVal val="visible"/>
                                      </p:to>
                                    </p:set>
                                    <p:animEffect transition="in" filter="fade">
                                      <p:cBhvr>
                                        <p:cTn id="12" dur="500"/>
                                        <p:tgtEl>
                                          <p:spTgt spid="269"/>
                                        </p:tgtEl>
                                      </p:cBhvr>
                                    </p:animEffect>
                                    <p:anim calcmode="lin" valueType="num">
                                      <p:cBhvr>
                                        <p:cTn id="13" dur="500" fill="hold"/>
                                        <p:tgtEl>
                                          <p:spTgt spid="269"/>
                                        </p:tgtEl>
                                        <p:attrNameLst>
                                          <p:attrName>ppt_x</p:attrName>
                                        </p:attrNameLst>
                                      </p:cBhvr>
                                      <p:tavLst>
                                        <p:tav tm="0">
                                          <p:val>
                                            <p:strVal val="#ppt_x"/>
                                          </p:val>
                                        </p:tav>
                                        <p:tav tm="100000">
                                          <p:val>
                                            <p:strVal val="#ppt_x"/>
                                          </p:val>
                                        </p:tav>
                                      </p:tavLst>
                                    </p:anim>
                                    <p:anim calcmode="lin" valueType="num">
                                      <p:cBhvr>
                                        <p:cTn id="14" dur="500" fill="hold"/>
                                        <p:tgtEl>
                                          <p:spTgt spid="269"/>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14"/>
                                        </p:tgtEl>
                                        <p:attrNameLst>
                                          <p:attrName>style.visibility</p:attrName>
                                        </p:attrNameLst>
                                      </p:cBhvr>
                                      <p:to>
                                        <p:strVal val="visible"/>
                                      </p:to>
                                    </p:set>
                                    <p:animEffect transition="in" filter="fade">
                                      <p:cBhvr>
                                        <p:cTn id="17" dur="500"/>
                                        <p:tgtEl>
                                          <p:spTgt spid="14"/>
                                        </p:tgtEl>
                                      </p:cBhvr>
                                    </p:animEffect>
                                    <p:anim calcmode="lin" valueType="num">
                                      <p:cBhvr>
                                        <p:cTn id="18" dur="500" fill="hold"/>
                                        <p:tgtEl>
                                          <p:spTgt spid="14"/>
                                        </p:tgtEl>
                                        <p:attrNameLst>
                                          <p:attrName>ppt_x</p:attrName>
                                        </p:attrNameLst>
                                      </p:cBhvr>
                                      <p:tavLst>
                                        <p:tav tm="0">
                                          <p:val>
                                            <p:strVal val="#ppt_x"/>
                                          </p:val>
                                        </p:tav>
                                        <p:tav tm="100000">
                                          <p:val>
                                            <p:strVal val="#ppt_x"/>
                                          </p:val>
                                        </p:tav>
                                      </p:tavLst>
                                    </p:anim>
                                    <p:anim calcmode="lin" valueType="num">
                                      <p:cBhvr>
                                        <p:cTn id="19" dur="500" fill="hold"/>
                                        <p:tgtEl>
                                          <p:spTgt spid="14"/>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272">
                                            <p:txEl>
                                              <p:pRg st="0" end="0"/>
                                            </p:txEl>
                                          </p:spTgt>
                                        </p:tgtEl>
                                        <p:attrNameLst>
                                          <p:attrName>style.visibility</p:attrName>
                                        </p:attrNameLst>
                                      </p:cBhvr>
                                      <p:to>
                                        <p:strVal val="visible"/>
                                      </p:to>
                                    </p:set>
                                    <p:animEffect transition="in" filter="fade">
                                      <p:cBhvr>
                                        <p:cTn id="22" dur="500"/>
                                        <p:tgtEl>
                                          <p:spTgt spid="272">
                                            <p:txEl>
                                              <p:pRg st="0" end="0"/>
                                            </p:txEl>
                                          </p:spTgt>
                                        </p:tgtEl>
                                      </p:cBhvr>
                                    </p:animEffect>
                                    <p:anim calcmode="lin" valueType="num">
                                      <p:cBhvr>
                                        <p:cTn id="23" dur="500" fill="hold"/>
                                        <p:tgtEl>
                                          <p:spTgt spid="272">
                                            <p:txEl>
                                              <p:pRg st="0" end="0"/>
                                            </p:txEl>
                                          </p:spTgt>
                                        </p:tgtEl>
                                        <p:attrNameLst>
                                          <p:attrName>ppt_x</p:attrName>
                                        </p:attrNameLst>
                                      </p:cBhvr>
                                      <p:tavLst>
                                        <p:tav tm="0">
                                          <p:val>
                                            <p:strVal val="#ppt_x"/>
                                          </p:val>
                                        </p:tav>
                                        <p:tav tm="100000">
                                          <p:val>
                                            <p:strVal val="#ppt_x"/>
                                          </p:val>
                                        </p:tav>
                                      </p:tavLst>
                                    </p:anim>
                                    <p:anim calcmode="lin" valueType="num">
                                      <p:cBhvr>
                                        <p:cTn id="24" dur="500" fill="hold"/>
                                        <p:tgtEl>
                                          <p:spTgt spid="272">
                                            <p:txEl>
                                              <p:pRg st="0" end="0"/>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271">
                                            <p:txEl>
                                              <p:pRg st="0" end="0"/>
                                            </p:txEl>
                                          </p:spTgt>
                                        </p:tgtEl>
                                        <p:attrNameLst>
                                          <p:attrName>style.visibility</p:attrName>
                                        </p:attrNameLst>
                                      </p:cBhvr>
                                      <p:to>
                                        <p:strVal val="visible"/>
                                      </p:to>
                                    </p:set>
                                    <p:animEffect transition="in" filter="fade">
                                      <p:cBhvr>
                                        <p:cTn id="27" dur="500"/>
                                        <p:tgtEl>
                                          <p:spTgt spid="271">
                                            <p:txEl>
                                              <p:pRg st="0" end="0"/>
                                            </p:txEl>
                                          </p:spTgt>
                                        </p:tgtEl>
                                      </p:cBhvr>
                                    </p:animEffect>
                                    <p:anim calcmode="lin" valueType="num">
                                      <p:cBhvr>
                                        <p:cTn id="28" dur="500" fill="hold"/>
                                        <p:tgtEl>
                                          <p:spTgt spid="271">
                                            <p:txEl>
                                              <p:pRg st="0" end="0"/>
                                            </p:txEl>
                                          </p:spTgt>
                                        </p:tgtEl>
                                        <p:attrNameLst>
                                          <p:attrName>ppt_x</p:attrName>
                                        </p:attrNameLst>
                                      </p:cBhvr>
                                      <p:tavLst>
                                        <p:tav tm="0">
                                          <p:val>
                                            <p:strVal val="#ppt_x"/>
                                          </p:val>
                                        </p:tav>
                                        <p:tav tm="100000">
                                          <p:val>
                                            <p:strVal val="#ppt_x"/>
                                          </p:val>
                                        </p:tav>
                                      </p:tavLst>
                                    </p:anim>
                                    <p:anim calcmode="lin" valueType="num">
                                      <p:cBhvr>
                                        <p:cTn id="29" dur="500" fill="hold"/>
                                        <p:tgtEl>
                                          <p:spTgt spid="271">
                                            <p:txEl>
                                              <p:pRg st="0" end="0"/>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276"/>
                                        </p:tgtEl>
                                        <p:attrNameLst>
                                          <p:attrName>style.visibility</p:attrName>
                                        </p:attrNameLst>
                                      </p:cBhvr>
                                      <p:to>
                                        <p:strVal val="visible"/>
                                      </p:to>
                                    </p:set>
                                    <p:animEffect transition="in" filter="fade">
                                      <p:cBhvr>
                                        <p:cTn id="32" dur="500"/>
                                        <p:tgtEl>
                                          <p:spTgt spid="276"/>
                                        </p:tgtEl>
                                      </p:cBhvr>
                                    </p:animEffect>
                                    <p:anim calcmode="lin" valueType="num">
                                      <p:cBhvr>
                                        <p:cTn id="33" dur="500" fill="hold"/>
                                        <p:tgtEl>
                                          <p:spTgt spid="276"/>
                                        </p:tgtEl>
                                        <p:attrNameLst>
                                          <p:attrName>ppt_x</p:attrName>
                                        </p:attrNameLst>
                                      </p:cBhvr>
                                      <p:tavLst>
                                        <p:tav tm="0">
                                          <p:val>
                                            <p:strVal val="#ppt_x"/>
                                          </p:val>
                                        </p:tav>
                                        <p:tav tm="100000">
                                          <p:val>
                                            <p:strVal val="#ppt_x"/>
                                          </p:val>
                                        </p:tav>
                                      </p:tavLst>
                                    </p:anim>
                                    <p:anim calcmode="lin" valueType="num">
                                      <p:cBhvr>
                                        <p:cTn id="34" dur="500" fill="hold"/>
                                        <p:tgtEl>
                                          <p:spTgt spid="276"/>
                                        </p:tgtEl>
                                        <p:attrNameLst>
                                          <p:attrName>ppt_y</p:attrName>
                                        </p:attrNameLst>
                                      </p:cBhvr>
                                      <p:tavLst>
                                        <p:tav tm="0">
                                          <p:val>
                                            <p:strVal val="#ppt_y+.1"/>
                                          </p:val>
                                        </p:tav>
                                        <p:tav tm="100000">
                                          <p:val>
                                            <p:strVal val="#ppt_y"/>
                                          </p:val>
                                        </p:tav>
                                      </p:tavLst>
                                    </p:anim>
                                  </p:childTnLst>
                                </p:cTn>
                              </p:par>
                              <p:par>
                                <p:cTn id="35" presetID="42" presetClass="entr" presetSubtype="0" fill="hold" nodeType="withEffect">
                                  <p:stCondLst>
                                    <p:cond delay="0"/>
                                  </p:stCondLst>
                                  <p:childTnLst>
                                    <p:set>
                                      <p:cBhvr>
                                        <p:cTn id="36" dur="1" fill="hold">
                                          <p:stCondLst>
                                            <p:cond delay="0"/>
                                          </p:stCondLst>
                                        </p:cTn>
                                        <p:tgtEl>
                                          <p:spTgt spid="274"/>
                                        </p:tgtEl>
                                        <p:attrNameLst>
                                          <p:attrName>style.visibility</p:attrName>
                                        </p:attrNameLst>
                                      </p:cBhvr>
                                      <p:to>
                                        <p:strVal val="visible"/>
                                      </p:to>
                                    </p:set>
                                    <p:animEffect transition="in" filter="fade">
                                      <p:cBhvr>
                                        <p:cTn id="37" dur="500"/>
                                        <p:tgtEl>
                                          <p:spTgt spid="274"/>
                                        </p:tgtEl>
                                      </p:cBhvr>
                                    </p:animEffect>
                                    <p:anim calcmode="lin" valueType="num">
                                      <p:cBhvr>
                                        <p:cTn id="38" dur="500" fill="hold"/>
                                        <p:tgtEl>
                                          <p:spTgt spid="274"/>
                                        </p:tgtEl>
                                        <p:attrNameLst>
                                          <p:attrName>ppt_x</p:attrName>
                                        </p:attrNameLst>
                                      </p:cBhvr>
                                      <p:tavLst>
                                        <p:tav tm="0">
                                          <p:val>
                                            <p:strVal val="#ppt_x"/>
                                          </p:val>
                                        </p:tav>
                                        <p:tav tm="100000">
                                          <p:val>
                                            <p:strVal val="#ppt_x"/>
                                          </p:val>
                                        </p:tav>
                                      </p:tavLst>
                                    </p:anim>
                                    <p:anim calcmode="lin" valueType="num">
                                      <p:cBhvr>
                                        <p:cTn id="39" dur="500" fill="hold"/>
                                        <p:tgtEl>
                                          <p:spTgt spid="274"/>
                                        </p:tgtEl>
                                        <p:attrNameLst>
                                          <p:attrName>ppt_y</p:attrName>
                                        </p:attrNameLst>
                                      </p:cBhvr>
                                      <p:tavLst>
                                        <p:tav tm="0">
                                          <p:val>
                                            <p:strVal val="#ppt_y+.1"/>
                                          </p:val>
                                        </p:tav>
                                        <p:tav tm="100000">
                                          <p:val>
                                            <p:strVal val="#ppt_y"/>
                                          </p:val>
                                        </p:tav>
                                      </p:tavLst>
                                    </p:anim>
                                  </p:childTnLst>
                                </p:cTn>
                              </p:par>
                              <p:par>
                                <p:cTn id="40" presetID="42" presetClass="entr" presetSubtype="0" fill="hold" grpId="0" nodeType="withEffect">
                                  <p:stCondLst>
                                    <p:cond delay="0"/>
                                  </p:stCondLst>
                                  <p:childTnLst>
                                    <p:set>
                                      <p:cBhvr>
                                        <p:cTn id="41" dur="1" fill="hold">
                                          <p:stCondLst>
                                            <p:cond delay="0"/>
                                          </p:stCondLst>
                                        </p:cTn>
                                        <p:tgtEl>
                                          <p:spTgt spid="273">
                                            <p:txEl>
                                              <p:pRg st="0" end="0"/>
                                            </p:txEl>
                                          </p:spTgt>
                                        </p:tgtEl>
                                        <p:attrNameLst>
                                          <p:attrName>style.visibility</p:attrName>
                                        </p:attrNameLst>
                                      </p:cBhvr>
                                      <p:to>
                                        <p:strVal val="visible"/>
                                      </p:to>
                                    </p:set>
                                    <p:animEffect transition="in" filter="fade">
                                      <p:cBhvr>
                                        <p:cTn id="42" dur="500"/>
                                        <p:tgtEl>
                                          <p:spTgt spid="273">
                                            <p:txEl>
                                              <p:pRg st="0" end="0"/>
                                            </p:txEl>
                                          </p:spTgt>
                                        </p:tgtEl>
                                      </p:cBhvr>
                                    </p:animEffect>
                                    <p:anim calcmode="lin" valueType="num">
                                      <p:cBhvr>
                                        <p:cTn id="43" dur="500" fill="hold"/>
                                        <p:tgtEl>
                                          <p:spTgt spid="273">
                                            <p:txEl>
                                              <p:pRg st="0" end="0"/>
                                            </p:txEl>
                                          </p:spTgt>
                                        </p:tgtEl>
                                        <p:attrNameLst>
                                          <p:attrName>ppt_x</p:attrName>
                                        </p:attrNameLst>
                                      </p:cBhvr>
                                      <p:tavLst>
                                        <p:tav tm="0">
                                          <p:val>
                                            <p:strVal val="#ppt_x"/>
                                          </p:val>
                                        </p:tav>
                                        <p:tav tm="100000">
                                          <p:val>
                                            <p:strVal val="#ppt_x"/>
                                          </p:val>
                                        </p:tav>
                                      </p:tavLst>
                                    </p:anim>
                                    <p:anim calcmode="lin" valueType="num">
                                      <p:cBhvr>
                                        <p:cTn id="44" dur="500" fill="hold"/>
                                        <p:tgtEl>
                                          <p:spTgt spid="273">
                                            <p:txEl>
                                              <p:pRg st="0" end="0"/>
                                            </p:txEl>
                                          </p:spTgt>
                                        </p:tgtEl>
                                        <p:attrNameLst>
                                          <p:attrName>ppt_y</p:attrName>
                                        </p:attrNameLst>
                                      </p:cBhvr>
                                      <p:tavLst>
                                        <p:tav tm="0">
                                          <p:val>
                                            <p:strVal val="#ppt_y+.1"/>
                                          </p:val>
                                        </p:tav>
                                        <p:tav tm="100000">
                                          <p:val>
                                            <p:strVal val="#ppt_y"/>
                                          </p:val>
                                        </p:tav>
                                      </p:tavLst>
                                    </p:anim>
                                  </p:childTnLst>
                                </p:cTn>
                              </p:par>
                              <p:par>
                                <p:cTn id="45" presetID="42" presetClass="entr" presetSubtype="0" fill="hold" grpId="0" nodeType="withEffect">
                                  <p:stCondLst>
                                    <p:cond delay="0"/>
                                  </p:stCondLst>
                                  <p:childTnLst>
                                    <p:set>
                                      <p:cBhvr>
                                        <p:cTn id="46" dur="1" fill="hold">
                                          <p:stCondLst>
                                            <p:cond delay="0"/>
                                          </p:stCondLst>
                                        </p:cTn>
                                        <p:tgtEl>
                                          <p:spTgt spid="277">
                                            <p:txEl>
                                              <p:pRg st="0" end="0"/>
                                            </p:txEl>
                                          </p:spTgt>
                                        </p:tgtEl>
                                        <p:attrNameLst>
                                          <p:attrName>style.visibility</p:attrName>
                                        </p:attrNameLst>
                                      </p:cBhvr>
                                      <p:to>
                                        <p:strVal val="visible"/>
                                      </p:to>
                                    </p:set>
                                    <p:animEffect transition="in" filter="fade">
                                      <p:cBhvr>
                                        <p:cTn id="47" dur="500"/>
                                        <p:tgtEl>
                                          <p:spTgt spid="277">
                                            <p:txEl>
                                              <p:pRg st="0" end="0"/>
                                            </p:txEl>
                                          </p:spTgt>
                                        </p:tgtEl>
                                      </p:cBhvr>
                                    </p:animEffect>
                                    <p:anim calcmode="lin" valueType="num">
                                      <p:cBhvr>
                                        <p:cTn id="48" dur="500" fill="hold"/>
                                        <p:tgtEl>
                                          <p:spTgt spid="277">
                                            <p:txEl>
                                              <p:pRg st="0" end="0"/>
                                            </p:txEl>
                                          </p:spTgt>
                                        </p:tgtEl>
                                        <p:attrNameLst>
                                          <p:attrName>ppt_x</p:attrName>
                                        </p:attrNameLst>
                                      </p:cBhvr>
                                      <p:tavLst>
                                        <p:tav tm="0">
                                          <p:val>
                                            <p:strVal val="#ppt_x"/>
                                          </p:val>
                                        </p:tav>
                                        <p:tav tm="100000">
                                          <p:val>
                                            <p:strVal val="#ppt_x"/>
                                          </p:val>
                                        </p:tav>
                                      </p:tavLst>
                                    </p:anim>
                                    <p:anim calcmode="lin" valueType="num">
                                      <p:cBhvr>
                                        <p:cTn id="49" dur="500" fill="hold"/>
                                        <p:tgtEl>
                                          <p:spTgt spid="277">
                                            <p:txEl>
                                              <p:pRg st="0" end="0"/>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gtEl>
                                        <p:attrNameLst>
                                          <p:attrName>style.visibility</p:attrName>
                                        </p:attrNameLst>
                                      </p:cBhvr>
                                      <p:to>
                                        <p:strVal val="visible"/>
                                      </p:to>
                                    </p:set>
                                    <p:animEffect transition="in" filter="fade">
                                      <p:cBhvr>
                                        <p:cTn id="52" dur="500"/>
                                        <p:tgtEl>
                                          <p:spTgt spid="15"/>
                                        </p:tgtEl>
                                      </p:cBhvr>
                                    </p:animEffect>
                                    <p:anim calcmode="lin" valueType="num">
                                      <p:cBhvr>
                                        <p:cTn id="53" dur="500" fill="hold"/>
                                        <p:tgtEl>
                                          <p:spTgt spid="15"/>
                                        </p:tgtEl>
                                        <p:attrNameLst>
                                          <p:attrName>ppt_x</p:attrName>
                                        </p:attrNameLst>
                                      </p:cBhvr>
                                      <p:tavLst>
                                        <p:tav tm="0">
                                          <p:val>
                                            <p:strVal val="#ppt_x"/>
                                          </p:val>
                                        </p:tav>
                                        <p:tav tm="100000">
                                          <p:val>
                                            <p:strVal val="#ppt_x"/>
                                          </p:val>
                                        </p:tav>
                                      </p:tavLst>
                                    </p:anim>
                                    <p:anim calcmode="lin" valueType="num">
                                      <p:cBhvr>
                                        <p:cTn id="54" dur="5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42" presetClass="entr" presetSubtype="0" fill="hold" grpId="0" nodeType="click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fade">
                                      <p:cBhvr>
                                        <p:cTn id="59" dur="500"/>
                                        <p:tgtEl>
                                          <p:spTgt spid="13"/>
                                        </p:tgtEl>
                                      </p:cBhvr>
                                    </p:animEffect>
                                    <p:anim calcmode="lin" valueType="num">
                                      <p:cBhvr>
                                        <p:cTn id="60" dur="500" fill="hold"/>
                                        <p:tgtEl>
                                          <p:spTgt spid="13"/>
                                        </p:tgtEl>
                                        <p:attrNameLst>
                                          <p:attrName>ppt_x</p:attrName>
                                        </p:attrNameLst>
                                      </p:cBhvr>
                                      <p:tavLst>
                                        <p:tav tm="0">
                                          <p:val>
                                            <p:strVal val="#ppt_x"/>
                                          </p:val>
                                        </p:tav>
                                        <p:tav tm="100000">
                                          <p:val>
                                            <p:strVal val="#ppt_x"/>
                                          </p:val>
                                        </p:tav>
                                      </p:tavLst>
                                    </p:anim>
                                    <p:anim calcmode="lin" valueType="num">
                                      <p:cBhvr>
                                        <p:cTn id="61" dur="5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1" grpId="0" build="p"/>
      <p:bldP spid="272" grpId="0" build="p"/>
      <p:bldP spid="273" grpId="0" build="p"/>
      <p:bldP spid="275" grpId="0" animBg="1"/>
      <p:bldP spid="276" grpId="0" animBg="1"/>
      <p:bldP spid="277" grpId="0" build="p"/>
      <p:bldP spid="1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20" name="Google Shape;844;p62">
            <a:extLst>
              <a:ext uri="{FF2B5EF4-FFF2-40B4-BE49-F238E27FC236}">
                <a16:creationId xmlns:a16="http://schemas.microsoft.com/office/drawing/2014/main" id="{31CEA096-40E0-41D4-862C-BCA953F11346}"/>
              </a:ext>
            </a:extLst>
          </p:cNvPr>
          <p:cNvGrpSpPr/>
          <p:nvPr/>
        </p:nvGrpSpPr>
        <p:grpSpPr>
          <a:xfrm rot="9866304">
            <a:off x="4468739" y="2543472"/>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847459" y="1770165"/>
            <a:ext cx="6398662" cy="1159763"/>
          </a:xfrm>
          <a:prstGeom prst="rect">
            <a:avLst/>
          </a:prstGeom>
        </p:spPr>
        <p:txBody>
          <a:bodyPr spcFirstLastPara="1" wrap="square" lIns="91425" tIns="91425" rIns="91425" bIns="91425" anchor="t" anchorCtr="0">
            <a:noAutofit/>
          </a:bodyPr>
          <a:lstStyle/>
          <a:p>
            <a:pPr marL="412750" indent="-285750">
              <a:buClr>
                <a:schemeClr val="lt2"/>
              </a:buClr>
              <a:buFontTx/>
              <a:buChar char="-"/>
            </a:pPr>
            <a:r>
              <a:rPr lang="pt-BR">
                <a:latin typeface="Quicksand Light" panose="020B0604020202020204" charset="0"/>
              </a:rPr>
              <a:t>Các </a:t>
            </a:r>
            <a:r>
              <a:rPr lang="pt-BR" b="1">
                <a:latin typeface="Quicksand Light" panose="020B0604020202020204" charset="0"/>
              </a:rPr>
              <a:t>truy vấn bất khả giản </a:t>
            </a:r>
            <a:r>
              <a:rPr lang="pt-BR">
                <a:latin typeface="Quicksand Light" panose="020B0604020202020204" charset="0"/>
              </a:rPr>
              <a:t>được biến đổi về truy vấn </a:t>
            </a:r>
            <a:r>
              <a:rPr lang="pt-BR" b="1">
                <a:latin typeface="Quicksand Light" panose="020B0604020202020204" charset="0"/>
              </a:rPr>
              <a:t>đơn quan hệ </a:t>
            </a:r>
            <a:r>
              <a:rPr lang="pt-BR">
                <a:latin typeface="Quicksand Light" panose="020B0604020202020204" charset="0"/>
              </a:rPr>
              <a:t>nhờ </a:t>
            </a:r>
            <a:r>
              <a:rPr lang="pt-BR" b="1">
                <a:latin typeface="Quicksand Light" panose="020B0604020202020204" charset="0"/>
              </a:rPr>
              <a:t>phép thế bộ.</a:t>
            </a:r>
          </a:p>
        </p:txBody>
      </p:sp>
      <p:pic>
        <p:nvPicPr>
          <p:cNvPr id="9" name="Google Shape;144;p34">
            <a:extLst>
              <a:ext uri="{FF2B5EF4-FFF2-40B4-BE49-F238E27FC236}">
                <a16:creationId xmlns:a16="http://schemas.microsoft.com/office/drawing/2014/main" id="{1A76E2BB-FAEE-4ABE-8B29-9A7F7E6BD11C}"/>
              </a:ext>
            </a:extLst>
          </p:cNvPr>
          <p:cNvPicPr preferRelativeResize="0"/>
          <p:nvPr/>
        </p:nvPicPr>
        <p:blipFill rotWithShape="1">
          <a:blip r:embed="rId6">
            <a:alphaModFix/>
          </a:blip>
          <a:srcRect l="49" r="49"/>
          <a:stretch/>
        </p:blipFill>
        <p:spPr>
          <a:xfrm>
            <a:off x="-55425" y="3980713"/>
            <a:ext cx="781650" cy="724475"/>
          </a:xfrm>
          <a:prstGeom prst="rect">
            <a:avLst/>
          </a:prstGeom>
          <a:noFill/>
          <a:ln>
            <a:noFill/>
          </a:ln>
        </p:spPr>
      </p:pic>
      <p:sp>
        <p:nvSpPr>
          <p:cNvPr id="12" name="Google Shape;915;p66">
            <a:extLst>
              <a:ext uri="{FF2B5EF4-FFF2-40B4-BE49-F238E27FC236}">
                <a16:creationId xmlns:a16="http://schemas.microsoft.com/office/drawing/2014/main" id="{95AAC93E-3250-4695-80E9-BB85438EBF68}"/>
              </a:ext>
            </a:extLst>
          </p:cNvPr>
          <p:cNvSpPr txBox="1">
            <a:spLocks/>
          </p:cNvSpPr>
          <p:nvPr/>
        </p:nvSpPr>
        <p:spPr>
          <a:xfrm>
            <a:off x="847459" y="3822344"/>
            <a:ext cx="6108651" cy="115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pt-BR" sz="1400">
              <a:latin typeface="Quicksand Light" panose="020B0604020202020204" charset="0"/>
            </a:endParaRPr>
          </a:p>
        </p:txBody>
      </p:sp>
      <p:sp>
        <p:nvSpPr>
          <p:cNvPr id="17" name="Google Shape;848;p62">
            <a:extLst>
              <a:ext uri="{FF2B5EF4-FFF2-40B4-BE49-F238E27FC236}">
                <a16:creationId xmlns:a16="http://schemas.microsoft.com/office/drawing/2014/main" id="{973D8D0C-4A31-4280-BF4A-72E46F4B655D}"/>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8" name="Google Shape;148;p34">
            <a:extLst>
              <a:ext uri="{FF2B5EF4-FFF2-40B4-BE49-F238E27FC236}">
                <a16:creationId xmlns:a16="http://schemas.microsoft.com/office/drawing/2014/main" id="{E2986014-C7E8-4E2D-BB4B-85E073AD2D85}"/>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thế bộ</a:t>
            </a:r>
          </a:p>
        </p:txBody>
      </p:sp>
    </p:spTree>
    <p:extLst>
      <p:ext uri="{BB962C8B-B14F-4D97-AF65-F5344CB8AC3E}">
        <p14:creationId xmlns:p14="http://schemas.microsoft.com/office/powerpoint/2010/main" val="3639687419"/>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20" name="Google Shape;844;p62">
            <a:extLst>
              <a:ext uri="{FF2B5EF4-FFF2-40B4-BE49-F238E27FC236}">
                <a16:creationId xmlns:a16="http://schemas.microsoft.com/office/drawing/2014/main" id="{31CEA096-40E0-41D4-862C-BCA953F11346}"/>
              </a:ext>
            </a:extLst>
          </p:cNvPr>
          <p:cNvGrpSpPr/>
          <p:nvPr/>
        </p:nvGrpSpPr>
        <p:grpSpPr>
          <a:xfrm rot="6078997">
            <a:off x="5393548" y="1940799"/>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pic>
        <p:nvPicPr>
          <p:cNvPr id="9" name="Google Shape;144;p34">
            <a:extLst>
              <a:ext uri="{FF2B5EF4-FFF2-40B4-BE49-F238E27FC236}">
                <a16:creationId xmlns:a16="http://schemas.microsoft.com/office/drawing/2014/main" id="{1A76E2BB-FAEE-4ABE-8B29-9A7F7E6BD11C}"/>
              </a:ext>
            </a:extLst>
          </p:cNvPr>
          <p:cNvPicPr preferRelativeResize="0"/>
          <p:nvPr/>
        </p:nvPicPr>
        <p:blipFill rotWithShape="1">
          <a:blip r:embed="rId6">
            <a:alphaModFix/>
          </a:blip>
          <a:srcRect l="49" r="49"/>
          <a:stretch/>
        </p:blipFill>
        <p:spPr>
          <a:xfrm>
            <a:off x="-55425" y="3980713"/>
            <a:ext cx="781650" cy="724475"/>
          </a:xfrm>
          <a:prstGeom prst="rect">
            <a:avLst/>
          </a:prstGeom>
          <a:noFill/>
          <a:ln>
            <a:noFill/>
          </a:ln>
        </p:spPr>
      </p:pic>
      <p:sp>
        <p:nvSpPr>
          <p:cNvPr id="12" name="Google Shape;915;p66">
            <a:extLst>
              <a:ext uri="{FF2B5EF4-FFF2-40B4-BE49-F238E27FC236}">
                <a16:creationId xmlns:a16="http://schemas.microsoft.com/office/drawing/2014/main" id="{95AAC93E-3250-4695-80E9-BB85438EBF68}"/>
              </a:ext>
            </a:extLst>
          </p:cNvPr>
          <p:cNvSpPr txBox="1">
            <a:spLocks/>
          </p:cNvSpPr>
          <p:nvPr/>
        </p:nvSpPr>
        <p:spPr>
          <a:xfrm>
            <a:off x="1778465" y="4114522"/>
            <a:ext cx="6108651" cy="115976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r>
              <a:rPr lang="pt-BR" sz="1400">
                <a:latin typeface="Quicksand Light" panose="020B0604020202020204" charset="0"/>
              </a:rPr>
              <a:t>-&gt; </a:t>
            </a:r>
            <a:r>
              <a:rPr lang="en-US">
                <a:latin typeface="Quicksand Light" panose="020B0604020202020204" charset="0"/>
              </a:rPr>
              <a:t>S</a:t>
            </a:r>
            <a:r>
              <a:rPr lang="en-US">
                <a:latin typeface="Quicksand Light" panose="020B0604020202020204" charset="0"/>
                <a:ea typeface="Calibri" panose="020F0502020204030204" pitchFamily="34" charset="0"/>
              </a:rPr>
              <a:t>ố câu truy vấn q’ được sinh ra bởi phép thế bộ là card(R</a:t>
            </a:r>
            <a:r>
              <a:rPr lang="en-US" baseline="-25000">
                <a:latin typeface="Quicksand Light" panose="020B0604020202020204" charset="0"/>
                <a:ea typeface="Calibri" panose="020F0502020204030204" pitchFamily="34" charset="0"/>
              </a:rPr>
              <a:t>1</a:t>
            </a:r>
            <a:r>
              <a:rPr lang="en-US">
                <a:latin typeface="Quicksand Light" panose="020B0604020202020204" charset="0"/>
                <a:ea typeface="Calibri" panose="020F0502020204030204" pitchFamily="34" charset="0"/>
              </a:rPr>
              <a:t>).</a:t>
            </a:r>
            <a:endParaRPr lang="pt-BR">
              <a:latin typeface="Quicksand Light" panose="020B0604020202020204" charset="0"/>
            </a:endParaRPr>
          </a:p>
        </p:txBody>
      </p:sp>
      <p:sp>
        <p:nvSpPr>
          <p:cNvPr id="13" name="Google Shape;915;p66">
            <a:extLst>
              <a:ext uri="{FF2B5EF4-FFF2-40B4-BE49-F238E27FC236}">
                <a16:creationId xmlns:a16="http://schemas.microsoft.com/office/drawing/2014/main" id="{3F28200C-C1A4-4DB8-966B-141BC091099F}"/>
              </a:ext>
            </a:extLst>
          </p:cNvPr>
          <p:cNvSpPr txBox="1">
            <a:spLocks/>
          </p:cNvSpPr>
          <p:nvPr/>
        </p:nvSpPr>
        <p:spPr>
          <a:xfrm>
            <a:off x="1103219" y="1616920"/>
            <a:ext cx="6783897" cy="11597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Tổng quát:</a:t>
            </a:r>
          </a:p>
          <a:p>
            <a:pPr marL="127000" indent="0" algn="l">
              <a:buClr>
                <a:schemeClr val="lt2"/>
              </a:buClr>
            </a:pPr>
            <a:r>
              <a:rPr lang="pt-BR" sz="1600" b="1">
                <a:latin typeface="Quicksand Light" panose="020B0604020202020204" charset="0"/>
              </a:rPr>
              <a:t>q(R1 , R2 , . . . , Rn ) được thay bởi {q’(t</a:t>
            </a:r>
            <a:r>
              <a:rPr lang="en-US" sz="1600" b="1" baseline="-25000">
                <a:solidFill>
                  <a:schemeClr val="tx1"/>
                </a:solidFill>
                <a:latin typeface="Quicksand Light" panose="020B0604020202020204" charset="0"/>
                <a:ea typeface="Times New Roman" panose="02020603050405020304" pitchFamily="18" charset="0"/>
                <a:cs typeface="Calibri" panose="020F0502020204030204" pitchFamily="34" charset="0"/>
              </a:rPr>
              <a:t>1i</a:t>
            </a:r>
            <a:r>
              <a:rPr lang="pt-BR" sz="1600" b="1">
                <a:latin typeface="Quicksand Light" panose="020B0604020202020204" charset="0"/>
              </a:rPr>
              <a:t>, R2 , R3 , . . . , Rn ), t</a:t>
            </a:r>
            <a:r>
              <a:rPr lang="en-US" sz="1600" b="1" baseline="-25000">
                <a:solidFill>
                  <a:schemeClr val="tx1"/>
                </a:solidFill>
                <a:latin typeface="Quicksand Light" panose="020B0604020202020204" charset="0"/>
                <a:cs typeface="Calibri" panose="020F0502020204030204" pitchFamily="34" charset="0"/>
              </a:rPr>
              <a:t>1i</a:t>
            </a:r>
            <a:r>
              <a:rPr lang="pt-BR" sz="1600" b="1">
                <a:latin typeface="Quicksand Light" panose="020B0604020202020204" charset="0"/>
              </a:rPr>
              <a:t></a:t>
            </a:r>
            <a:r>
              <a:rPr lang="pt-BR" sz="1100" b="1">
                <a:effectLst/>
                <a:latin typeface="Quicksand Light" panose="020B0604020202020204" charset="0"/>
                <a:ea typeface="Calibri" panose="020F0502020204030204" pitchFamily="34" charset="0"/>
                <a:cs typeface="Calibri" panose="020F0502020204030204" pitchFamily="34" charset="0"/>
                <a:sym typeface="Symbol" panose="05050102010706020507" pitchFamily="18" charset="2"/>
              </a:rPr>
              <a:t></a:t>
            </a:r>
            <a:r>
              <a:rPr lang="pt-BR" sz="1100" b="1">
                <a:effectLst/>
                <a:latin typeface="Quicksand Light" panose="020B0604020202020204" charset="0"/>
                <a:ea typeface="Calibri" panose="020F0502020204030204" pitchFamily="34" charset="0"/>
              </a:rPr>
              <a:t> </a:t>
            </a:r>
            <a:r>
              <a:rPr lang="pt-BR" sz="1600" b="1">
                <a:latin typeface="Quicksand Light" panose="020B0604020202020204" charset="0"/>
              </a:rPr>
              <a:t>R1 }</a:t>
            </a:r>
            <a:endParaRPr lang="en-US" sz="1600">
              <a:effectLst/>
              <a:latin typeface="Quicksand Light" panose="020B0604020202020204" charset="0"/>
              <a:ea typeface="Calibri" panose="020F0502020204030204" pitchFamily="34" charset="0"/>
            </a:endParaRPr>
          </a:p>
          <a:p>
            <a:pPr algn="l">
              <a:buClr>
                <a:schemeClr val="lt2"/>
              </a:buClr>
              <a:buFont typeface="Quicksand Light"/>
              <a:buChar cha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Cụ thể:</a:t>
            </a:r>
            <a:endParaRPr lang="en-US">
              <a:latin typeface="Quicksand Light" panose="020B0604020202020204" charset="0"/>
            </a:endParaRPr>
          </a:p>
        </p:txBody>
      </p:sp>
      <p:sp>
        <p:nvSpPr>
          <p:cNvPr id="14" name="Google Shape;915;p66">
            <a:extLst>
              <a:ext uri="{FF2B5EF4-FFF2-40B4-BE49-F238E27FC236}">
                <a16:creationId xmlns:a16="http://schemas.microsoft.com/office/drawing/2014/main" id="{6B497E46-EC6C-4B49-AE0B-E3E02D537E27}"/>
              </a:ext>
            </a:extLst>
          </p:cNvPr>
          <p:cNvSpPr txBox="1">
            <a:spLocks/>
          </p:cNvSpPr>
          <p:nvPr/>
        </p:nvSpPr>
        <p:spPr>
          <a:xfrm>
            <a:off x="1588544" y="2726896"/>
            <a:ext cx="6783897" cy="130425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lgn="l">
              <a:buClr>
                <a:schemeClr val="lt2"/>
              </a:buClr>
              <a:buFont typeface="Quicksand Light"/>
              <a:buChar char="●"/>
            </a:pPr>
            <a:r>
              <a:rPr lang="en-US" sz="1600">
                <a:effectLst/>
                <a:latin typeface="Quicksand Light" panose="020B0604020202020204" charset="0"/>
                <a:ea typeface="Calibri" panose="020F0502020204030204" pitchFamily="34" charset="0"/>
              </a:rPr>
              <a:t>Chọn một quan hệ (R1) trong truy vấn q để thay thế</a:t>
            </a:r>
          </a:p>
          <a:p>
            <a:pPr algn="l">
              <a:buClr>
                <a:schemeClr val="lt2"/>
              </a:buClr>
              <a:buFont typeface="Quicksand Light"/>
              <a:buChar char="●"/>
            </a:pPr>
            <a:endParaRPr lang="vi-VN" sz="1600">
              <a:latin typeface="Quicksand Light" panose="020B0604020202020204" charset="0"/>
              <a:ea typeface="Calibri" panose="020F0502020204030204" pitchFamily="34" charset="0"/>
              <a:cs typeface="Times New Roman" panose="02020603050405020304" pitchFamily="18" charset="0"/>
            </a:endParaRPr>
          </a:p>
          <a:p>
            <a:pPr algn="l">
              <a:buClr>
                <a:schemeClr val="lt2"/>
              </a:buClr>
              <a:buFont typeface="Quicksand Light"/>
              <a:buChar char="●"/>
            </a:pPr>
            <a:r>
              <a:rPr lang="en-US" sz="1600">
                <a:latin typeface="Quicksand Light" panose="020B0604020202020204" charset="0"/>
              </a:rPr>
              <a:t>Mỗi bộ </a:t>
            </a:r>
            <a:r>
              <a:rPr lang="en-US" sz="1600">
                <a:solidFill>
                  <a:schemeClr val="bg2"/>
                </a:solidFill>
                <a:effectLst/>
                <a:latin typeface="Quicksand Light" panose="020B0604020202020204" charset="0"/>
                <a:ea typeface="Calibri" panose="020F0502020204030204" pitchFamily="34" charset="0"/>
              </a:rPr>
              <a:t>t</a:t>
            </a:r>
            <a:r>
              <a:rPr lang="en-US" sz="1600" baseline="-25000">
                <a:solidFill>
                  <a:schemeClr val="bg2"/>
                </a:solidFill>
                <a:effectLst/>
                <a:latin typeface="Quicksand Light" panose="020B0604020202020204" charset="0"/>
                <a:ea typeface="Calibri" panose="020F0502020204030204" pitchFamily="34" charset="0"/>
              </a:rPr>
              <a:t>1i</a:t>
            </a:r>
            <a:r>
              <a:rPr lang="en-US" sz="1600">
                <a:solidFill>
                  <a:schemeClr val="bg2"/>
                </a:solidFill>
                <a:effectLst/>
                <a:latin typeface="Quicksand Light" panose="020B0604020202020204" charset="0"/>
                <a:ea typeface="Calibri" panose="020F0502020204030204" pitchFamily="34" charset="0"/>
              </a:rPr>
              <a:t> trong R</a:t>
            </a:r>
            <a:r>
              <a:rPr lang="en-US" sz="1600" baseline="-25000">
                <a:solidFill>
                  <a:schemeClr val="bg2"/>
                </a:solidFill>
                <a:effectLst/>
                <a:latin typeface="Quicksand Light" panose="020B0604020202020204" charset="0"/>
                <a:ea typeface="Calibri" panose="020F0502020204030204" pitchFamily="34" charset="0"/>
              </a:rPr>
              <a:t>1</a:t>
            </a:r>
            <a:r>
              <a:rPr lang="en-US" sz="1600">
                <a:solidFill>
                  <a:schemeClr val="bg2"/>
                </a:solidFill>
                <a:effectLst/>
                <a:latin typeface="Quicksand Light" panose="020B0604020202020204" charset="0"/>
                <a:ea typeface="Calibri" panose="020F0502020204030204" pitchFamily="34" charset="0"/>
              </a:rPr>
              <a:t>, </a:t>
            </a:r>
            <a:r>
              <a:rPr lang="en-US" sz="1600">
                <a:effectLst/>
                <a:latin typeface="Quicksand Light" panose="020B0604020202020204" charset="0"/>
                <a:ea typeface="Calibri" panose="020F0502020204030204" pitchFamily="34" charset="0"/>
              </a:rPr>
              <a:t>các thuộc tính được tham chiếu trong q được thay bằng các giá trị thật sự trong t</a:t>
            </a:r>
            <a:r>
              <a:rPr lang="en-US" sz="1600" baseline="-25000">
                <a:effectLst/>
                <a:latin typeface="Quicksand Light" panose="020B0604020202020204" charset="0"/>
                <a:ea typeface="Calibri" panose="020F0502020204030204" pitchFamily="34" charset="0"/>
              </a:rPr>
              <a:t>1i</a:t>
            </a:r>
            <a:r>
              <a:rPr lang="en-US" sz="1600">
                <a:effectLst/>
                <a:latin typeface="Quicksand Light" panose="020B0604020202020204" charset="0"/>
                <a:ea typeface="Calibri" panose="020F0502020204030204" pitchFamily="34" charset="0"/>
              </a:rPr>
              <a:t>, tạo ra một câu truy vấn q’ có (n-1) quan hệ</a:t>
            </a:r>
            <a:endParaRPr lang="en-US" sz="1600">
              <a:solidFill>
                <a:schemeClr val="bg2"/>
              </a:solidFill>
              <a:latin typeface="Quicksand Light" panose="020B0604020202020204" charset="0"/>
            </a:endParaRPr>
          </a:p>
        </p:txBody>
      </p:sp>
      <p:sp>
        <p:nvSpPr>
          <p:cNvPr id="16" name="Google Shape;848;p62">
            <a:extLst>
              <a:ext uri="{FF2B5EF4-FFF2-40B4-BE49-F238E27FC236}">
                <a16:creationId xmlns:a16="http://schemas.microsoft.com/office/drawing/2014/main" id="{2E899BEB-03AA-46CD-8F8F-79164CC31294}"/>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7" name="Google Shape;148;p34">
            <a:extLst>
              <a:ext uri="{FF2B5EF4-FFF2-40B4-BE49-F238E27FC236}">
                <a16:creationId xmlns:a16="http://schemas.microsoft.com/office/drawing/2014/main" id="{17F6620C-39AD-42DC-BBD9-F3A4DCEDD7C5}"/>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thế bộ</a:t>
            </a:r>
          </a:p>
        </p:txBody>
      </p:sp>
      <p:sp>
        <p:nvSpPr>
          <p:cNvPr id="18" name="TextBox 17">
            <a:extLst>
              <a:ext uri="{FF2B5EF4-FFF2-40B4-BE49-F238E27FC236}">
                <a16:creationId xmlns:a16="http://schemas.microsoft.com/office/drawing/2014/main" id="{3EBB2BFC-C178-48E9-860A-D453D6135BB8}"/>
              </a:ext>
            </a:extLst>
          </p:cNvPr>
          <p:cNvSpPr txBox="1"/>
          <p:nvPr/>
        </p:nvSpPr>
        <p:spPr>
          <a:xfrm>
            <a:off x="801182" y="1002267"/>
            <a:ext cx="7388679" cy="584775"/>
          </a:xfrm>
          <a:prstGeom prst="rect">
            <a:avLst/>
          </a:prstGeom>
          <a:noFill/>
        </p:spPr>
        <p:txBody>
          <a:bodyPr wrap="square">
            <a:spAutoFit/>
          </a:bodyPr>
          <a:lstStyle/>
          <a:p>
            <a:pPr marL="412750" indent="-285750">
              <a:buClr>
                <a:schemeClr val="lt2"/>
              </a:buClr>
              <a:buFontTx/>
              <a:buChar char="-"/>
            </a:pPr>
            <a:r>
              <a:rPr lang="pt-BR" sz="1600">
                <a:latin typeface="Quicksand Light" panose="020B0604020202020204" charset="0"/>
              </a:rPr>
              <a:t>Cho câu truy vấn n-quan hệ q, các bộ của một biến được thay bằng các giá trị của chúng, tạo ra một tập các truy vấn (n-1) biến.</a:t>
            </a:r>
          </a:p>
        </p:txBody>
      </p:sp>
    </p:spTree>
    <p:extLst>
      <p:ext uri="{BB962C8B-B14F-4D97-AF65-F5344CB8AC3E}">
        <p14:creationId xmlns:p14="http://schemas.microsoft.com/office/powerpoint/2010/main" val="276248076"/>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421170" y="362211"/>
            <a:ext cx="5637604" cy="1008283"/>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01. Truy vấn</a:t>
            </a:r>
            <a:endParaRPr sz="4800"/>
          </a:p>
        </p:txBody>
      </p:sp>
      <p:sp>
        <p:nvSpPr>
          <p:cNvPr id="5" name="Google Shape;303;p44">
            <a:extLst>
              <a:ext uri="{FF2B5EF4-FFF2-40B4-BE49-F238E27FC236}">
                <a16:creationId xmlns:a16="http://schemas.microsoft.com/office/drawing/2014/main" id="{2FF7F6FE-7B9E-405F-A9E0-CA7E6CA75E08}"/>
              </a:ext>
            </a:extLst>
          </p:cNvPr>
          <p:cNvSpPr txBox="1">
            <a:spLocks/>
          </p:cNvSpPr>
          <p:nvPr/>
        </p:nvSpPr>
        <p:spPr>
          <a:xfrm>
            <a:off x="1420700" y="1231157"/>
            <a:ext cx="5746454" cy="23007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Pacifico"/>
              <a:buNone/>
              <a:defRPr sz="80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2pPr>
            <a:lvl3pPr marR="0" lvl="2"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3pPr>
            <a:lvl4pPr marR="0" lvl="3"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4pPr>
            <a:lvl5pPr marR="0" lvl="4"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5pPr>
            <a:lvl6pPr marR="0" lvl="5"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6pPr>
            <a:lvl7pPr marR="0" lvl="6"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7pPr>
            <a:lvl8pPr marR="0" lvl="7"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8pPr>
            <a:lvl9pPr marR="0" lvl="8"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9pPr>
          </a:lstStyle>
          <a:p>
            <a:r>
              <a:rPr lang="en-US" sz="4400"/>
              <a:t>02. Quy trình thực hiện truy vấn</a:t>
            </a:r>
          </a:p>
        </p:txBody>
      </p:sp>
      <p:sp>
        <p:nvSpPr>
          <p:cNvPr id="6" name="Google Shape;303;p44">
            <a:extLst>
              <a:ext uri="{FF2B5EF4-FFF2-40B4-BE49-F238E27FC236}">
                <a16:creationId xmlns:a16="http://schemas.microsoft.com/office/drawing/2014/main" id="{F30C3E05-CB41-4F7B-B272-90B3EFD1E30E}"/>
              </a:ext>
            </a:extLst>
          </p:cNvPr>
          <p:cNvSpPr txBox="1">
            <a:spLocks/>
          </p:cNvSpPr>
          <p:nvPr/>
        </p:nvSpPr>
        <p:spPr>
          <a:xfrm>
            <a:off x="2644234" y="3275238"/>
            <a:ext cx="6084900" cy="121728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7200"/>
              <a:buFont typeface="Pacifico"/>
              <a:buNone/>
              <a:defRPr sz="8000" b="0" i="0" u="none" strike="noStrike" cap="none">
                <a:solidFill>
                  <a:schemeClr val="lt2"/>
                </a:solidFill>
                <a:latin typeface="Pacifico"/>
                <a:ea typeface="Pacifico"/>
                <a:cs typeface="Pacifico"/>
                <a:sym typeface="Pacifico"/>
              </a:defRPr>
            </a:lvl1pPr>
            <a:lvl2pPr marR="0" lvl="1"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2pPr>
            <a:lvl3pPr marR="0" lvl="2"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3pPr>
            <a:lvl4pPr marR="0" lvl="3"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4pPr>
            <a:lvl5pPr marR="0" lvl="4"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5pPr>
            <a:lvl6pPr marR="0" lvl="5"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6pPr>
            <a:lvl7pPr marR="0" lvl="6"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7pPr>
            <a:lvl8pPr marR="0" lvl="7"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8pPr>
            <a:lvl9pPr marR="0" lvl="8" algn="ctr" rtl="0">
              <a:lnSpc>
                <a:spcPct val="100000"/>
              </a:lnSpc>
              <a:spcBef>
                <a:spcPts val="0"/>
              </a:spcBef>
              <a:spcAft>
                <a:spcPts val="0"/>
              </a:spcAft>
              <a:buClr>
                <a:schemeClr val="accent1"/>
              </a:buClr>
              <a:buSzPts val="7200"/>
              <a:buFont typeface="Pacifico"/>
              <a:buNone/>
              <a:defRPr sz="7200" b="0" i="0" u="none" strike="noStrike" cap="none">
                <a:solidFill>
                  <a:schemeClr val="accent1"/>
                </a:solidFill>
                <a:latin typeface="Pacifico"/>
                <a:ea typeface="Pacifico"/>
                <a:cs typeface="Pacifico"/>
                <a:sym typeface="Pacifico"/>
              </a:defRPr>
            </a:lvl9pPr>
          </a:lstStyle>
          <a:p>
            <a:r>
              <a:rPr lang="vi-VN" sz="4400"/>
              <a:t>03. Tối ưu hóa truy vấn</a:t>
            </a:r>
          </a:p>
        </p:txBody>
      </p:sp>
    </p:spTree>
    <p:extLst>
      <p:ext uri="{BB962C8B-B14F-4D97-AF65-F5344CB8AC3E}">
        <p14:creationId xmlns:p14="http://schemas.microsoft.com/office/powerpoint/2010/main" val="1016612908"/>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711676" y="1310656"/>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 </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E.TENNV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FROM</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   E, TGIAN2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rgbClr val="C00000"/>
                </a:solidFill>
                <a:latin typeface="Quicksand Light" panose="020B0604020202020204" charset="0"/>
              </a:rPr>
              <a:t>     </a:t>
            </a:r>
            <a:r>
              <a:rPr lang="en-US" sz="1200">
                <a:solidFill>
                  <a:schemeClr val="bg2"/>
                </a:solidFill>
                <a:latin typeface="Quicksand Light" panose="020B0604020202020204" charset="0"/>
              </a:rPr>
              <a:t>E.MANV = TGIAN2.MANV</a:t>
            </a:r>
          </a:p>
        </p:txBody>
      </p: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398537" y="775272"/>
            <a:ext cx="406860" cy="377100"/>
          </a:xfrm>
          <a:prstGeom prst="rect">
            <a:avLst/>
          </a:prstGeom>
          <a:noFill/>
          <a:ln>
            <a:noFill/>
          </a:ln>
        </p:spPr>
      </p:pic>
      <p:sp>
        <p:nvSpPr>
          <p:cNvPr id="13" name="Google Shape;848;p62">
            <a:extLst>
              <a:ext uri="{FF2B5EF4-FFF2-40B4-BE49-F238E27FC236}">
                <a16:creationId xmlns:a16="http://schemas.microsoft.com/office/drawing/2014/main" id="{4F16AC75-4706-46F9-8CAD-612E44A9A89C}"/>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5" name="Google Shape;148;p34">
            <a:extLst>
              <a:ext uri="{FF2B5EF4-FFF2-40B4-BE49-F238E27FC236}">
                <a16:creationId xmlns:a16="http://schemas.microsoft.com/office/drawing/2014/main" id="{88F40B0E-15AD-40DB-940B-80BA36677152}"/>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thế bộ</a:t>
            </a:r>
          </a:p>
        </p:txBody>
      </p:sp>
      <p:sp>
        <p:nvSpPr>
          <p:cNvPr id="16" name="TextBox 15">
            <a:extLst>
              <a:ext uri="{FF2B5EF4-FFF2-40B4-BE49-F238E27FC236}">
                <a16:creationId xmlns:a16="http://schemas.microsoft.com/office/drawing/2014/main" id="{7DA329C8-E6EB-4324-9F81-C0955E481817}"/>
              </a:ext>
            </a:extLst>
          </p:cNvPr>
          <p:cNvSpPr txBox="1"/>
          <p:nvPr/>
        </p:nvSpPr>
        <p:spPr>
          <a:xfrm>
            <a:off x="-452921" y="3340398"/>
            <a:ext cx="7353608" cy="923330"/>
          </a:xfrm>
          <a:prstGeom prst="rect">
            <a:avLst/>
          </a:prstGeom>
          <a:noFill/>
        </p:spPr>
        <p:txBody>
          <a:bodyPr wrap="square">
            <a:spAutoFit/>
          </a:bodyPr>
          <a:lstStyle/>
          <a:p>
            <a:pPr marL="1371600" marR="0">
              <a:spcBef>
                <a:spcPts val="0"/>
              </a:spcBef>
              <a:spcAft>
                <a:spcPts val="0"/>
              </a:spcAft>
            </a:pPr>
            <a:r>
              <a:rPr lang="en-US" sz="1400">
                <a:effectLst/>
                <a:latin typeface="Quicksand Light" panose="020B0604020202020204" charset="0"/>
                <a:ea typeface="Calibri" panose="020F0502020204030204" pitchFamily="34" charset="0"/>
                <a:cs typeface="Calibri" panose="020F0502020204030204" pitchFamily="34" charset="0"/>
              </a:rPr>
              <a:t>Quan hệ được định nghĩa bởi biến </a:t>
            </a:r>
            <a:r>
              <a:rPr lang="en-US" sz="1400" b="1">
                <a:effectLst/>
                <a:latin typeface="Quicksand Light" panose="020B0604020202020204" charset="0"/>
                <a:ea typeface="Calibri" panose="020F0502020204030204" pitchFamily="34" charset="0"/>
                <a:cs typeface="Calibri" panose="020F0502020204030204" pitchFamily="34" charset="0"/>
              </a:rPr>
              <a:t>TGIAN2</a:t>
            </a:r>
            <a:r>
              <a:rPr lang="en-US" sz="1400">
                <a:effectLst/>
                <a:latin typeface="Quicksand Light" panose="020B0604020202020204" charset="0"/>
                <a:ea typeface="Calibri" panose="020F0502020204030204" pitchFamily="34" charset="0"/>
                <a:cs typeface="Calibri" panose="020F0502020204030204" pitchFamily="34" charset="0"/>
              </a:rPr>
              <a:t> chạy trên thuộc tính duy nhất </a:t>
            </a:r>
            <a:r>
              <a:rPr lang="en-US" sz="1400" b="1">
                <a:effectLst/>
                <a:latin typeface="Quicksand Light" panose="020B0604020202020204" charset="0"/>
                <a:ea typeface="Calibri" panose="020F0502020204030204" pitchFamily="34" charset="0"/>
                <a:cs typeface="Calibri" panose="020F0502020204030204" pitchFamily="34" charset="0"/>
              </a:rPr>
              <a:t>MANV</a:t>
            </a:r>
            <a:r>
              <a:rPr lang="en-US" sz="1400">
                <a:effectLst/>
                <a:latin typeface="Quicksand Light" panose="020B0604020202020204" charset="0"/>
                <a:ea typeface="Calibri" panose="020F0502020204030204" pitchFamily="34" charset="0"/>
                <a:cs typeface="Calibri" panose="020F0502020204030204" pitchFamily="34" charset="0"/>
              </a:rPr>
              <a:t>. Cụ thể biến </a:t>
            </a:r>
            <a:r>
              <a:rPr lang="en-US" sz="1400" b="1">
                <a:effectLst/>
                <a:latin typeface="Quicksand Light" panose="020B0604020202020204" charset="0"/>
                <a:ea typeface="Calibri" panose="020F0502020204030204" pitchFamily="34" charset="0"/>
                <a:cs typeface="Calibri" panose="020F0502020204030204" pitchFamily="34" charset="0"/>
              </a:rPr>
              <a:t>TGIAN2</a:t>
            </a:r>
            <a:r>
              <a:rPr lang="en-US" sz="1400">
                <a:effectLst/>
                <a:latin typeface="Quicksand Light" panose="020B0604020202020204" charset="0"/>
                <a:ea typeface="Calibri" panose="020F0502020204030204" pitchFamily="34" charset="0"/>
                <a:cs typeface="Calibri" panose="020F0502020204030204" pitchFamily="34" charset="0"/>
              </a:rPr>
              <a:t> chứa 8 bộ dữ liệu: từ A</a:t>
            </a:r>
            <a:r>
              <a:rPr lang="en-US" sz="1400" baseline="-25000">
                <a:effectLst/>
                <a:latin typeface="Quicksand Light" panose="020B0604020202020204" charset="0"/>
                <a:ea typeface="Calibri" panose="020F0502020204030204" pitchFamily="34" charset="0"/>
                <a:cs typeface="Calibri" panose="020F0502020204030204" pitchFamily="34" charset="0"/>
              </a:rPr>
              <a:t>1</a:t>
            </a:r>
            <a:r>
              <a:rPr lang="en-US" sz="1400">
                <a:effectLst/>
                <a:latin typeface="Quicksand Light" panose="020B0604020202020204" charset="0"/>
                <a:ea typeface="Calibri" panose="020F0502020204030204" pitchFamily="34" charset="0"/>
                <a:cs typeface="Calibri" panose="020F0502020204030204" pitchFamily="34" charset="0"/>
              </a:rPr>
              <a:t> – A</a:t>
            </a:r>
            <a:r>
              <a:rPr lang="en-US" sz="1400" baseline="-25000">
                <a:effectLst/>
                <a:latin typeface="Quicksand Light" panose="020B0604020202020204" charset="0"/>
                <a:ea typeface="Calibri" panose="020F0502020204030204" pitchFamily="34" charset="0"/>
                <a:cs typeface="Calibri" panose="020F0502020204030204" pitchFamily="34" charset="0"/>
              </a:rPr>
              <a:t>8</a:t>
            </a:r>
          </a:p>
          <a:p>
            <a:pPr marL="1371600" marR="0">
              <a:spcBef>
                <a:spcPts val="0"/>
              </a:spcBef>
              <a:spcAft>
                <a:spcPts val="0"/>
              </a:spcAft>
            </a:pPr>
            <a:endParaRPr lang="en-US" sz="1200">
              <a:effectLst/>
              <a:latin typeface="Quicksand Light" panose="020B0604020202020204" charset="0"/>
              <a:ea typeface="Calibri" panose="020F0502020204030204" pitchFamily="34" charset="0"/>
              <a:cs typeface="Times New Roman" panose="02020603050405020304" pitchFamily="18" charset="0"/>
            </a:endParaRPr>
          </a:p>
          <a:p>
            <a:pPr marL="1371600" marR="0">
              <a:spcBef>
                <a:spcPts val="0"/>
              </a:spcBef>
              <a:spcAft>
                <a:spcPts val="0"/>
              </a:spcAft>
            </a:pPr>
            <a:r>
              <a:rPr lang="en-US" sz="1400">
                <a:effectLst/>
                <a:latin typeface="Quicksand Light" panose="020B0604020202020204" charset="0"/>
                <a:ea typeface="Calibri" panose="020F0502020204030204" pitchFamily="34" charset="0"/>
                <a:cs typeface="Calibri" panose="020F0502020204030204" pitchFamily="34" charset="0"/>
              </a:rPr>
              <a:t>Phép thế cho </a:t>
            </a:r>
            <a:r>
              <a:rPr lang="en-US" sz="1400" b="1">
                <a:effectLst/>
                <a:latin typeface="Quicksand Light" panose="020B0604020202020204" charset="0"/>
                <a:ea typeface="Calibri" panose="020F0502020204030204" pitchFamily="34" charset="0"/>
                <a:cs typeface="Calibri" panose="020F0502020204030204" pitchFamily="34" charset="0"/>
              </a:rPr>
              <a:t>TGIAN2</a:t>
            </a:r>
            <a:r>
              <a:rPr lang="en-US" sz="1400">
                <a:effectLst/>
                <a:latin typeface="Quicksand Light" panose="020B0604020202020204" charset="0"/>
                <a:ea typeface="Calibri" panose="020F0502020204030204" pitchFamily="34" charset="0"/>
                <a:cs typeface="Calibri" panose="020F0502020204030204" pitchFamily="34" charset="0"/>
              </a:rPr>
              <a:t> tạo ra 8 câu truy vấn con </a:t>
            </a:r>
            <a:r>
              <a:rPr lang="en-US" sz="1400" b="1">
                <a:effectLst/>
                <a:latin typeface="Quicksand Light" panose="020B0604020202020204" charset="0"/>
                <a:ea typeface="Calibri" panose="020F0502020204030204" pitchFamily="34" charset="0"/>
                <a:cs typeface="Calibri" panose="020F0502020204030204" pitchFamily="34" charset="0"/>
              </a:rPr>
              <a:t>đơn quan hệ</a:t>
            </a:r>
            <a:r>
              <a:rPr lang="en-US" sz="1400">
                <a:effectLst/>
                <a:latin typeface="Quicksand Light" panose="020B0604020202020204" charset="0"/>
                <a:ea typeface="Calibri" panose="020F0502020204030204" pitchFamily="34" charset="0"/>
                <a:cs typeface="Calibri" panose="020F0502020204030204" pitchFamily="34" charset="0"/>
              </a:rPr>
              <a:t> như sau:</a:t>
            </a:r>
            <a:endParaRPr lang="en-US" sz="1200">
              <a:effectLst/>
              <a:latin typeface="Quicksand Light" panose="020B0604020202020204" charset="0"/>
              <a:ea typeface="Calibri" panose="020F0502020204030204" pitchFamily="34" charset="0"/>
              <a:cs typeface="Times New Roman" panose="02020603050405020304" pitchFamily="18" charset="0"/>
            </a:endParaRPr>
          </a:p>
        </p:txBody>
      </p:sp>
      <p:pic>
        <p:nvPicPr>
          <p:cNvPr id="7" name="Picture 6">
            <a:extLst>
              <a:ext uri="{FF2B5EF4-FFF2-40B4-BE49-F238E27FC236}">
                <a16:creationId xmlns:a16="http://schemas.microsoft.com/office/drawing/2014/main" id="{43322BAF-CA94-4BB6-966E-4C7A1FB21451}"/>
              </a:ext>
            </a:extLst>
          </p:cNvPr>
          <p:cNvPicPr>
            <a:picLocks noChangeAspect="1"/>
          </p:cNvPicPr>
          <p:nvPr/>
        </p:nvPicPr>
        <p:blipFill>
          <a:blip r:embed="rId4"/>
          <a:stretch>
            <a:fillRect/>
          </a:stretch>
        </p:blipFill>
        <p:spPr>
          <a:xfrm>
            <a:off x="5751078" y="775272"/>
            <a:ext cx="2299219" cy="2262135"/>
          </a:xfrm>
          <a:prstGeom prst="rect">
            <a:avLst/>
          </a:prstGeom>
        </p:spPr>
      </p:pic>
    </p:spTree>
    <p:extLst>
      <p:ext uri="{BB962C8B-B14F-4D97-AF65-F5344CB8AC3E}">
        <p14:creationId xmlns:p14="http://schemas.microsoft.com/office/powerpoint/2010/main" val="56097887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6" name="Google Shape;148;p34">
            <a:extLst>
              <a:ext uri="{FF2B5EF4-FFF2-40B4-BE49-F238E27FC236}">
                <a16:creationId xmlns:a16="http://schemas.microsoft.com/office/drawing/2014/main" id="{957363B7-FD27-41A9-BC2D-DADDEBF14D83}"/>
              </a:ext>
            </a:extLst>
          </p:cNvPr>
          <p:cNvSpPr txBox="1">
            <a:spLocks/>
          </p:cNvSpPr>
          <p:nvPr/>
        </p:nvSpPr>
        <p:spPr>
          <a:xfrm>
            <a:off x="872410" y="933556"/>
            <a:ext cx="4364607"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l" rtl="0">
              <a:lnSpc>
                <a:spcPct val="100000"/>
              </a:lnSpc>
              <a:spcBef>
                <a:spcPts val="0"/>
              </a:spcBef>
              <a:spcAft>
                <a:spcPts val="0"/>
              </a:spcAft>
              <a:buClr>
                <a:srgbClr val="434343"/>
              </a:buClr>
              <a:buSzPts val="1200"/>
              <a:buFont typeface="Livvic"/>
              <a:buAutoNum type="arabicPeriod"/>
              <a:defRPr sz="1200" b="0" i="0" u="none" strike="noStrike" cap="none">
                <a:solidFill>
                  <a:srgbClr val="434343"/>
                </a:solidFill>
                <a:latin typeface="Quicksand Light"/>
                <a:ea typeface="Quicksand Light"/>
                <a:cs typeface="Quicksand Light"/>
                <a:sym typeface="Quicksand Light"/>
              </a:defRPr>
            </a:lvl1pPr>
            <a:lvl2pPr marL="914400" marR="0" lvl="1"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2pPr>
            <a:lvl3pPr marL="1371600" marR="0" lvl="2"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3pPr>
            <a:lvl4pPr marL="1828800" marR="0" lvl="3"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4pPr>
            <a:lvl5pPr marL="2286000" marR="0" lvl="4"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5pPr>
            <a:lvl6pPr marL="2743200" marR="0" lvl="5" indent="-304800" algn="l" rtl="0">
              <a:lnSpc>
                <a:spcPct val="100000"/>
              </a:lnSpc>
              <a:spcBef>
                <a:spcPts val="1600"/>
              </a:spcBef>
              <a:spcAft>
                <a:spcPts val="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6pPr>
            <a:lvl7pPr marL="3200400" marR="0" lvl="6" indent="-304800" algn="l" rtl="0">
              <a:lnSpc>
                <a:spcPct val="100000"/>
              </a:lnSpc>
              <a:spcBef>
                <a:spcPts val="1600"/>
              </a:spcBef>
              <a:spcAft>
                <a:spcPts val="0"/>
              </a:spcAft>
              <a:buClr>
                <a:srgbClr val="434343"/>
              </a:buClr>
              <a:buSzPts val="1200"/>
              <a:buFont typeface="Roboto Condensed Light"/>
              <a:buAutoNum type="arabicPeriod"/>
              <a:defRPr sz="1200" b="0" i="0" u="none" strike="noStrike" cap="none">
                <a:solidFill>
                  <a:srgbClr val="434343"/>
                </a:solidFill>
                <a:latin typeface="Quicksand Light"/>
                <a:ea typeface="Quicksand Light"/>
                <a:cs typeface="Quicksand Light"/>
                <a:sym typeface="Quicksand Light"/>
              </a:defRPr>
            </a:lvl7pPr>
            <a:lvl8pPr marL="3657600" marR="0" lvl="7" indent="-304800" algn="l" rtl="0">
              <a:lnSpc>
                <a:spcPct val="100000"/>
              </a:lnSpc>
              <a:spcBef>
                <a:spcPts val="1600"/>
              </a:spcBef>
              <a:spcAft>
                <a:spcPts val="0"/>
              </a:spcAft>
              <a:buClr>
                <a:srgbClr val="434343"/>
              </a:buClr>
              <a:buSzPts val="1200"/>
              <a:buFont typeface="Roboto Condensed Light"/>
              <a:buAutoNum type="alphaLcPeriod"/>
              <a:defRPr sz="1200" b="0" i="0" u="none" strike="noStrike" cap="none">
                <a:solidFill>
                  <a:srgbClr val="434343"/>
                </a:solidFill>
                <a:latin typeface="Quicksand Light"/>
                <a:ea typeface="Quicksand Light"/>
                <a:cs typeface="Quicksand Light"/>
                <a:sym typeface="Quicksand Light"/>
              </a:defRPr>
            </a:lvl8pPr>
            <a:lvl9pPr marL="4114800" marR="0" lvl="8" indent="-304800" algn="l" rtl="0">
              <a:lnSpc>
                <a:spcPct val="100000"/>
              </a:lnSpc>
              <a:spcBef>
                <a:spcPts val="1600"/>
              </a:spcBef>
              <a:spcAft>
                <a:spcPts val="1600"/>
              </a:spcAft>
              <a:buClr>
                <a:srgbClr val="434343"/>
              </a:buClr>
              <a:buSzPts val="1200"/>
              <a:buFont typeface="Roboto Condensed Light"/>
              <a:buAutoNum type="romanLcPeriod"/>
              <a:defRPr sz="1200" b="0" i="0" u="none" strike="noStrike" cap="none">
                <a:solidFill>
                  <a:srgbClr val="434343"/>
                </a:solidFill>
                <a:latin typeface="Quicksand Light"/>
                <a:ea typeface="Quicksand Light"/>
                <a:cs typeface="Quicksand Light"/>
                <a:sym typeface="Quicksand Light"/>
              </a:defRPr>
            </a:lvl9pPr>
          </a:lstStyle>
          <a:p>
            <a:pPr marL="0" indent="0">
              <a:spcAft>
                <a:spcPts val="1600"/>
              </a:spcAft>
              <a:buFont typeface="Livvic"/>
              <a:buNone/>
            </a:pPr>
            <a:endParaRPr lang="en-US" sz="1800">
              <a:solidFill>
                <a:srgbClr val="6AA84F"/>
              </a:solidFill>
            </a:endParaRPr>
          </a:p>
        </p:txBody>
      </p:sp>
      <p:sp>
        <p:nvSpPr>
          <p:cNvPr id="9" name="Google Shape;915;p66">
            <a:extLst>
              <a:ext uri="{FF2B5EF4-FFF2-40B4-BE49-F238E27FC236}">
                <a16:creationId xmlns:a16="http://schemas.microsoft.com/office/drawing/2014/main" id="{C3F5EF80-CB11-44C2-8F50-DD05E970C25A}"/>
              </a:ext>
            </a:extLst>
          </p:cNvPr>
          <p:cNvSpPr txBox="1">
            <a:spLocks/>
          </p:cNvSpPr>
          <p:nvPr/>
        </p:nvSpPr>
        <p:spPr>
          <a:xfrm>
            <a:off x="952864" y="1076761"/>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131</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“A1”</a:t>
            </a:r>
          </a:p>
          <a:p>
            <a:pPr marL="127000" indent="0" algn="l">
              <a:buClr>
                <a:schemeClr val="lt2"/>
              </a:buClr>
            </a:pPr>
            <a:endParaRPr lang="en-US"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a:p>
            <a:pPr marL="127000" indent="0" algn="l">
              <a:buClr>
                <a:schemeClr val="lt2"/>
              </a:buClr>
            </a:pPr>
            <a:endParaRPr lang="pt-BR" sz="1200">
              <a:solidFill>
                <a:srgbClr val="C00000"/>
              </a:solidFill>
              <a:latin typeface="Quicksand Light" panose="020B0604020202020204" charset="0"/>
            </a:endParaRPr>
          </a:p>
        </p:txBody>
      </p:sp>
      <p:sp>
        <p:nvSpPr>
          <p:cNvPr id="10" name="Google Shape;915;p66">
            <a:extLst>
              <a:ext uri="{FF2B5EF4-FFF2-40B4-BE49-F238E27FC236}">
                <a16:creationId xmlns:a16="http://schemas.microsoft.com/office/drawing/2014/main" id="{15458A52-08EE-45F8-B48C-EED7DD114251}"/>
              </a:ext>
            </a:extLst>
          </p:cNvPr>
          <p:cNvSpPr txBox="1">
            <a:spLocks/>
          </p:cNvSpPr>
          <p:nvPr/>
        </p:nvSpPr>
        <p:spPr>
          <a:xfrm>
            <a:off x="883729" y="2989875"/>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133</a:t>
            </a:r>
            <a:r>
              <a:rPr lang="en-US" sz="1200">
                <a:solidFill>
                  <a:srgbClr val="C00000"/>
                </a:solidFill>
                <a:latin typeface="Quicksand Light" panose="020B0604020202020204" charset="0"/>
              </a:rPr>
              <a:t>:</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“A3”</a:t>
            </a:r>
          </a:p>
        </p:txBody>
      </p:sp>
      <p:sp>
        <p:nvSpPr>
          <p:cNvPr id="11" name="Google Shape;915;p66">
            <a:extLst>
              <a:ext uri="{FF2B5EF4-FFF2-40B4-BE49-F238E27FC236}">
                <a16:creationId xmlns:a16="http://schemas.microsoft.com/office/drawing/2014/main" id="{3547133F-3C35-4220-80B1-E27FF420C8C6}"/>
              </a:ext>
            </a:extLst>
          </p:cNvPr>
          <p:cNvSpPr txBox="1">
            <a:spLocks/>
          </p:cNvSpPr>
          <p:nvPr/>
        </p:nvSpPr>
        <p:spPr>
          <a:xfrm>
            <a:off x="872410" y="2020135"/>
            <a:ext cx="4012030" cy="90304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132</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“A2”</a:t>
            </a:r>
          </a:p>
        </p:txBody>
      </p:sp>
      <p:cxnSp>
        <p:nvCxnSpPr>
          <p:cNvPr id="12" name="Google Shape;493;p51">
            <a:extLst>
              <a:ext uri="{FF2B5EF4-FFF2-40B4-BE49-F238E27FC236}">
                <a16:creationId xmlns:a16="http://schemas.microsoft.com/office/drawing/2014/main" id="{20411569-48EA-45A2-81CA-F3725D759A0C}"/>
              </a:ext>
            </a:extLst>
          </p:cNvPr>
          <p:cNvCxnSpPr>
            <a:cxnSpLocks/>
          </p:cNvCxnSpPr>
          <p:nvPr/>
        </p:nvCxnSpPr>
        <p:spPr>
          <a:xfrm flipV="1">
            <a:off x="4486378" y="1727477"/>
            <a:ext cx="0" cy="856741"/>
          </a:xfrm>
          <a:prstGeom prst="straightConnector1">
            <a:avLst/>
          </a:prstGeom>
          <a:noFill/>
          <a:ln w="9525" cap="flat" cmpd="sng">
            <a:solidFill>
              <a:srgbClr val="434343"/>
            </a:solidFill>
            <a:prstDash val="lgDashDot"/>
            <a:round/>
            <a:headEnd type="none" w="med" len="med"/>
            <a:tailEnd type="none" w="med" len="med"/>
          </a:ln>
        </p:spPr>
      </p:cxnSp>
      <p:pic>
        <p:nvPicPr>
          <p:cNvPr id="21" name="Google Shape;144;p34">
            <a:extLst>
              <a:ext uri="{FF2B5EF4-FFF2-40B4-BE49-F238E27FC236}">
                <a16:creationId xmlns:a16="http://schemas.microsoft.com/office/drawing/2014/main" id="{3AB406A6-0BE6-417A-BA9D-DBD2AD1674B6}"/>
              </a:ext>
            </a:extLst>
          </p:cNvPr>
          <p:cNvPicPr preferRelativeResize="0"/>
          <p:nvPr/>
        </p:nvPicPr>
        <p:blipFill rotWithShape="1">
          <a:blip r:embed="rId3">
            <a:alphaModFix/>
          </a:blip>
          <a:srcRect l="49" r="49"/>
          <a:stretch/>
        </p:blipFill>
        <p:spPr>
          <a:xfrm>
            <a:off x="3206898" y="971552"/>
            <a:ext cx="406860" cy="377100"/>
          </a:xfrm>
          <a:prstGeom prst="rect">
            <a:avLst/>
          </a:prstGeom>
          <a:noFill/>
          <a:ln>
            <a:noFill/>
          </a:ln>
        </p:spPr>
      </p:pic>
      <p:sp>
        <p:nvSpPr>
          <p:cNvPr id="27" name="Google Shape;915;p66">
            <a:extLst>
              <a:ext uri="{FF2B5EF4-FFF2-40B4-BE49-F238E27FC236}">
                <a16:creationId xmlns:a16="http://schemas.microsoft.com/office/drawing/2014/main" id="{EDA4FF46-B260-485E-BB8B-34DF3312D5EA}"/>
              </a:ext>
            </a:extLst>
          </p:cNvPr>
          <p:cNvSpPr txBox="1">
            <a:spLocks/>
          </p:cNvSpPr>
          <p:nvPr/>
        </p:nvSpPr>
        <p:spPr>
          <a:xfrm>
            <a:off x="883729" y="3887360"/>
            <a:ext cx="4012030"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134</a:t>
            </a:r>
            <a:r>
              <a:rPr lang="en-US" sz="1200">
                <a:solidFill>
                  <a:srgbClr val="C00000"/>
                </a:solidFill>
                <a:latin typeface="Quicksand Light" panose="020B0604020202020204" charset="0"/>
              </a:rPr>
              <a:t>: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“A4”</a:t>
            </a:r>
          </a:p>
        </p:txBody>
      </p:sp>
      <p:sp>
        <p:nvSpPr>
          <p:cNvPr id="28" name="Google Shape;915;p66">
            <a:extLst>
              <a:ext uri="{FF2B5EF4-FFF2-40B4-BE49-F238E27FC236}">
                <a16:creationId xmlns:a16="http://schemas.microsoft.com/office/drawing/2014/main" id="{8C2698E5-D81C-4A29-A68F-144EF9FA4C23}"/>
              </a:ext>
            </a:extLst>
          </p:cNvPr>
          <p:cNvSpPr txBox="1">
            <a:spLocks/>
          </p:cNvSpPr>
          <p:nvPr/>
        </p:nvSpPr>
        <p:spPr>
          <a:xfrm>
            <a:off x="4817434" y="1103510"/>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135</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“A5”</a:t>
            </a:r>
          </a:p>
        </p:txBody>
      </p:sp>
      <p:cxnSp>
        <p:nvCxnSpPr>
          <p:cNvPr id="29" name="Google Shape;493;p51">
            <a:extLst>
              <a:ext uri="{FF2B5EF4-FFF2-40B4-BE49-F238E27FC236}">
                <a16:creationId xmlns:a16="http://schemas.microsoft.com/office/drawing/2014/main" id="{7E85131F-817C-43A0-BE8D-2A1A41A63BF4}"/>
              </a:ext>
            </a:extLst>
          </p:cNvPr>
          <p:cNvCxnSpPr>
            <a:cxnSpLocks/>
          </p:cNvCxnSpPr>
          <p:nvPr/>
        </p:nvCxnSpPr>
        <p:spPr>
          <a:xfrm flipV="1">
            <a:off x="4486378" y="731731"/>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5" name="Google Shape;493;p51">
            <a:extLst>
              <a:ext uri="{FF2B5EF4-FFF2-40B4-BE49-F238E27FC236}">
                <a16:creationId xmlns:a16="http://schemas.microsoft.com/office/drawing/2014/main" id="{DD8C82C8-C943-43A1-9D8D-D3E8C702455C}"/>
              </a:ext>
            </a:extLst>
          </p:cNvPr>
          <p:cNvCxnSpPr>
            <a:cxnSpLocks/>
          </p:cNvCxnSpPr>
          <p:nvPr/>
        </p:nvCxnSpPr>
        <p:spPr>
          <a:xfrm flipV="1">
            <a:off x="4486378" y="2694580"/>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6" name="Google Shape;493;p51">
            <a:extLst>
              <a:ext uri="{FF2B5EF4-FFF2-40B4-BE49-F238E27FC236}">
                <a16:creationId xmlns:a16="http://schemas.microsoft.com/office/drawing/2014/main" id="{BB788E3D-1496-4036-BA7F-4A16186A973A}"/>
              </a:ext>
            </a:extLst>
          </p:cNvPr>
          <p:cNvCxnSpPr>
            <a:cxnSpLocks/>
          </p:cNvCxnSpPr>
          <p:nvPr/>
        </p:nvCxnSpPr>
        <p:spPr>
          <a:xfrm flipV="1">
            <a:off x="4504665" y="3762669"/>
            <a:ext cx="0" cy="856741"/>
          </a:xfrm>
          <a:prstGeom prst="straightConnector1">
            <a:avLst/>
          </a:prstGeom>
          <a:noFill/>
          <a:ln w="9525" cap="flat" cmpd="sng">
            <a:solidFill>
              <a:srgbClr val="434343"/>
            </a:solidFill>
            <a:prstDash val="lgDashDot"/>
            <a:round/>
            <a:headEnd type="none" w="med" len="med"/>
            <a:tailEnd type="none" w="med" len="med"/>
          </a:ln>
        </p:spPr>
      </p:cxnSp>
      <p:cxnSp>
        <p:nvCxnSpPr>
          <p:cNvPr id="17" name="Google Shape;493;p51">
            <a:extLst>
              <a:ext uri="{FF2B5EF4-FFF2-40B4-BE49-F238E27FC236}">
                <a16:creationId xmlns:a16="http://schemas.microsoft.com/office/drawing/2014/main" id="{F9AA9540-E329-475F-BD30-0425886E43E1}"/>
              </a:ext>
            </a:extLst>
          </p:cNvPr>
          <p:cNvCxnSpPr>
            <a:cxnSpLocks/>
          </p:cNvCxnSpPr>
          <p:nvPr/>
        </p:nvCxnSpPr>
        <p:spPr>
          <a:xfrm flipV="1">
            <a:off x="4486378" y="1902475"/>
            <a:ext cx="0" cy="856741"/>
          </a:xfrm>
          <a:prstGeom prst="straightConnector1">
            <a:avLst/>
          </a:prstGeom>
          <a:noFill/>
          <a:ln w="9525" cap="flat" cmpd="sng">
            <a:solidFill>
              <a:srgbClr val="434343"/>
            </a:solidFill>
            <a:prstDash val="lgDashDot"/>
            <a:round/>
            <a:headEnd type="none" w="med" len="med"/>
            <a:tailEnd type="none" w="med" len="med"/>
          </a:ln>
        </p:spPr>
      </p:cxnSp>
      <p:sp>
        <p:nvSpPr>
          <p:cNvPr id="18" name="Google Shape;915;p66">
            <a:extLst>
              <a:ext uri="{FF2B5EF4-FFF2-40B4-BE49-F238E27FC236}">
                <a16:creationId xmlns:a16="http://schemas.microsoft.com/office/drawing/2014/main" id="{CB0FCCE4-1004-454B-AD38-3717EE2AA410}"/>
              </a:ext>
            </a:extLst>
          </p:cNvPr>
          <p:cNvSpPr txBox="1">
            <a:spLocks/>
          </p:cNvSpPr>
          <p:nvPr/>
        </p:nvSpPr>
        <p:spPr>
          <a:xfrm>
            <a:off x="4817434" y="2989875"/>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137</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“A7”</a:t>
            </a:r>
          </a:p>
        </p:txBody>
      </p:sp>
      <p:sp>
        <p:nvSpPr>
          <p:cNvPr id="19" name="Google Shape;915;p66">
            <a:extLst>
              <a:ext uri="{FF2B5EF4-FFF2-40B4-BE49-F238E27FC236}">
                <a16:creationId xmlns:a16="http://schemas.microsoft.com/office/drawing/2014/main" id="{8555A487-491A-4446-82C8-BF998B03442F}"/>
              </a:ext>
            </a:extLst>
          </p:cNvPr>
          <p:cNvSpPr txBox="1">
            <a:spLocks/>
          </p:cNvSpPr>
          <p:nvPr/>
        </p:nvSpPr>
        <p:spPr>
          <a:xfrm>
            <a:off x="4895759" y="3887360"/>
            <a:ext cx="3479688" cy="135732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138</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“A8”</a:t>
            </a:r>
            <a:endParaRPr lang="pt-BR" sz="1200">
              <a:solidFill>
                <a:schemeClr val="bg2"/>
              </a:solidFill>
              <a:latin typeface="Quicksand Light" panose="020B0604020202020204" charset="0"/>
            </a:endParaRPr>
          </a:p>
        </p:txBody>
      </p:sp>
      <p:sp>
        <p:nvSpPr>
          <p:cNvPr id="20" name="Google Shape;915;p66">
            <a:extLst>
              <a:ext uri="{FF2B5EF4-FFF2-40B4-BE49-F238E27FC236}">
                <a16:creationId xmlns:a16="http://schemas.microsoft.com/office/drawing/2014/main" id="{D802BACE-6B0F-42F1-B583-629CDAA00473}"/>
              </a:ext>
            </a:extLst>
          </p:cNvPr>
          <p:cNvSpPr txBox="1">
            <a:spLocks/>
          </p:cNvSpPr>
          <p:nvPr/>
        </p:nvSpPr>
        <p:spPr>
          <a:xfrm>
            <a:off x="4791902" y="2025424"/>
            <a:ext cx="3479688" cy="856741"/>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24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lgn="l">
              <a:buClr>
                <a:schemeClr val="lt2"/>
              </a:buClr>
            </a:pPr>
            <a:r>
              <a:rPr lang="en-US" sz="1200">
                <a:solidFill>
                  <a:srgbClr val="C00000"/>
                </a:solidFill>
                <a:latin typeface="Quicksand Light" panose="020B0604020202020204" charset="0"/>
              </a:rPr>
              <a:t>q</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136</a:t>
            </a:r>
            <a:r>
              <a:rPr lang="en-US" sz="1200">
                <a:solidFill>
                  <a:srgbClr val="C00000"/>
                </a:solidFill>
                <a:latin typeface="Quicksand Light" panose="020B0604020202020204" charset="0"/>
              </a:rPr>
              <a:t>:	</a:t>
            </a:r>
          </a:p>
          <a:p>
            <a:pPr marL="127000" indent="0" algn="l">
              <a:buClr>
                <a:schemeClr val="lt2"/>
              </a:buClr>
            </a:pPr>
            <a:r>
              <a:rPr lang="en-US" sz="1200">
                <a:solidFill>
                  <a:srgbClr val="C00000"/>
                </a:solidFill>
                <a:latin typeface="Quicksand Light" panose="020B0604020202020204" charset="0"/>
              </a:rPr>
              <a:t>         </a:t>
            </a:r>
            <a:r>
              <a:rPr lang="en-US" sz="1200">
                <a:solidFill>
                  <a:srgbClr val="0070C0"/>
                </a:solidFill>
                <a:latin typeface="Quicksand Light" panose="020B0604020202020204" charset="0"/>
              </a:rPr>
              <a:t>SELECT</a:t>
            </a:r>
            <a:r>
              <a:rPr lang="en-US" sz="1200">
                <a:solidFill>
                  <a:schemeClr val="bg2"/>
                </a:solidFill>
                <a:latin typeface="Quicksand Light" panose="020B0604020202020204" charset="0"/>
              </a:rPr>
              <a:t>      E.TENNV </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FROM</a:t>
            </a:r>
            <a:r>
              <a:rPr lang="en-US" sz="1200">
                <a:solidFill>
                  <a:schemeClr val="bg2"/>
                </a:solidFill>
                <a:latin typeface="Quicksand Light" panose="020B0604020202020204" charset="0"/>
              </a:rPr>
              <a:t>         E</a:t>
            </a:r>
          </a:p>
          <a:p>
            <a:pPr marL="127000" indent="0" algn="l">
              <a:buClr>
                <a:schemeClr val="lt2"/>
              </a:buClr>
            </a:pPr>
            <a:r>
              <a:rPr lang="en-US" sz="1200">
                <a:solidFill>
                  <a:schemeClr val="bg2"/>
                </a:solidFill>
                <a:latin typeface="Quicksand Light" panose="020B0604020202020204" charset="0"/>
              </a:rPr>
              <a:t>         </a:t>
            </a:r>
            <a:r>
              <a:rPr lang="en-US" sz="1200">
                <a:solidFill>
                  <a:srgbClr val="0070C0"/>
                </a:solidFill>
                <a:latin typeface="Quicksand Light" panose="020B0604020202020204" charset="0"/>
              </a:rPr>
              <a:t>WHERE</a:t>
            </a:r>
            <a:r>
              <a:rPr lang="en-US" sz="1200">
                <a:solidFill>
                  <a:schemeClr val="bg2"/>
                </a:solidFill>
                <a:latin typeface="Quicksand Light" panose="020B0604020202020204" charset="0"/>
              </a:rPr>
              <a:t>      E.MANV = “A6”</a:t>
            </a:r>
          </a:p>
        </p:txBody>
      </p:sp>
      <p:sp>
        <p:nvSpPr>
          <p:cNvPr id="22" name="Google Shape;848;p62">
            <a:extLst>
              <a:ext uri="{FF2B5EF4-FFF2-40B4-BE49-F238E27FC236}">
                <a16:creationId xmlns:a16="http://schemas.microsoft.com/office/drawing/2014/main" id="{07BF0111-C77E-4C44-B5D3-AD700BAA037E}"/>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23" name="Google Shape;148;p34">
            <a:extLst>
              <a:ext uri="{FF2B5EF4-FFF2-40B4-BE49-F238E27FC236}">
                <a16:creationId xmlns:a16="http://schemas.microsoft.com/office/drawing/2014/main" id="{3A961489-7CFD-4AC5-8967-95E814A610DA}"/>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2. Phép thế bộ</a:t>
            </a:r>
          </a:p>
        </p:txBody>
      </p:sp>
    </p:spTree>
    <p:extLst>
      <p:ext uri="{BB962C8B-B14F-4D97-AF65-F5344CB8AC3E}">
        <p14:creationId xmlns:p14="http://schemas.microsoft.com/office/powerpoint/2010/main" val="152679850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13"/>
        <p:cNvGrpSpPr/>
        <p:nvPr/>
      </p:nvGrpSpPr>
      <p:grpSpPr>
        <a:xfrm>
          <a:off x="0" y="0"/>
          <a:ext cx="0" cy="0"/>
          <a:chOff x="0" y="0"/>
          <a:chExt cx="0" cy="0"/>
        </a:xfrm>
      </p:grpSpPr>
      <p:grpSp>
        <p:nvGrpSpPr>
          <p:cNvPr id="214" name="Google Shape;214;p40"/>
          <p:cNvGrpSpPr/>
          <p:nvPr/>
        </p:nvGrpSpPr>
        <p:grpSpPr>
          <a:xfrm rot="5400000">
            <a:off x="2335412" y="1564896"/>
            <a:ext cx="4762658" cy="2207491"/>
            <a:chOff x="2190669" y="1697621"/>
            <a:chExt cx="4762658" cy="2207491"/>
          </a:xfrm>
        </p:grpSpPr>
        <p:cxnSp>
          <p:nvCxnSpPr>
            <p:cNvPr id="215" name="Google Shape;215;p40"/>
            <p:cNvCxnSpPr>
              <a:stCxn id="216" idx="4"/>
              <a:endCxn id="217" idx="0"/>
            </p:cNvCxnSpPr>
            <p:nvPr/>
          </p:nvCxnSpPr>
          <p:spPr>
            <a:xfrm>
              <a:off x="2638419" y="2593121"/>
              <a:ext cx="882900" cy="416400"/>
            </a:xfrm>
            <a:prstGeom prst="straightConnector1">
              <a:avLst/>
            </a:prstGeom>
            <a:noFill/>
            <a:ln w="9525" cap="flat" cmpd="sng">
              <a:solidFill>
                <a:srgbClr val="434343"/>
              </a:solidFill>
              <a:prstDash val="lgDashDot"/>
              <a:round/>
              <a:headEnd type="none" w="med" len="med"/>
              <a:tailEnd type="none" w="med" len="med"/>
            </a:ln>
          </p:spPr>
        </p:cxnSp>
        <p:cxnSp>
          <p:nvCxnSpPr>
            <p:cNvPr id="218" name="Google Shape;218;p40"/>
            <p:cNvCxnSpPr>
              <a:stCxn id="217" idx="0"/>
              <a:endCxn id="219" idx="4"/>
            </p:cNvCxnSpPr>
            <p:nvPr/>
          </p:nvCxnSpPr>
          <p:spPr>
            <a:xfrm rot="10800000" flipH="1">
              <a:off x="3521381" y="2593212"/>
              <a:ext cx="1050600" cy="416400"/>
            </a:xfrm>
            <a:prstGeom prst="straightConnector1">
              <a:avLst/>
            </a:prstGeom>
            <a:noFill/>
            <a:ln w="9525" cap="flat" cmpd="sng">
              <a:solidFill>
                <a:srgbClr val="434343"/>
              </a:solidFill>
              <a:prstDash val="lgDashDot"/>
              <a:round/>
              <a:headEnd type="none" w="med" len="med"/>
              <a:tailEnd type="none" w="med" len="med"/>
            </a:ln>
          </p:spPr>
        </p:cxnSp>
        <p:cxnSp>
          <p:nvCxnSpPr>
            <p:cNvPr id="220" name="Google Shape;220;p40"/>
            <p:cNvCxnSpPr>
              <a:stCxn id="219" idx="4"/>
              <a:endCxn id="221" idx="0"/>
            </p:cNvCxnSpPr>
            <p:nvPr/>
          </p:nvCxnSpPr>
          <p:spPr>
            <a:xfrm>
              <a:off x="4571998" y="2593121"/>
              <a:ext cx="1037400" cy="416400"/>
            </a:xfrm>
            <a:prstGeom prst="straightConnector1">
              <a:avLst/>
            </a:prstGeom>
            <a:noFill/>
            <a:ln w="9525" cap="flat" cmpd="sng">
              <a:solidFill>
                <a:srgbClr val="434343"/>
              </a:solidFill>
              <a:prstDash val="lgDashDot"/>
              <a:round/>
              <a:headEnd type="none" w="med" len="med"/>
              <a:tailEnd type="none" w="med" len="med"/>
            </a:ln>
          </p:spPr>
        </p:cxnSp>
        <p:cxnSp>
          <p:nvCxnSpPr>
            <p:cNvPr id="222" name="Google Shape;222;p40"/>
            <p:cNvCxnSpPr>
              <a:stCxn id="221" idx="0"/>
              <a:endCxn id="223" idx="4"/>
            </p:cNvCxnSpPr>
            <p:nvPr/>
          </p:nvCxnSpPr>
          <p:spPr>
            <a:xfrm rot="10800000" flipH="1">
              <a:off x="5609291" y="2593210"/>
              <a:ext cx="896400" cy="416400"/>
            </a:xfrm>
            <a:prstGeom prst="straightConnector1">
              <a:avLst/>
            </a:prstGeom>
            <a:noFill/>
            <a:ln w="9525" cap="flat" cmpd="sng">
              <a:solidFill>
                <a:srgbClr val="434343"/>
              </a:solidFill>
              <a:prstDash val="lgDashDot"/>
              <a:round/>
              <a:headEnd type="none" w="med" len="med"/>
              <a:tailEnd type="none" w="med" len="med"/>
            </a:ln>
          </p:spPr>
        </p:cxnSp>
        <p:sp>
          <p:nvSpPr>
            <p:cNvPr id="223" name="Google Shape;223;p40"/>
            <p:cNvSpPr/>
            <p:nvPr/>
          </p:nvSpPr>
          <p:spPr>
            <a:xfrm>
              <a:off x="6057826"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9" name="Google Shape;219;p40"/>
            <p:cNvSpPr/>
            <p:nvPr/>
          </p:nvSpPr>
          <p:spPr>
            <a:xfrm>
              <a:off x="4124248"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6" name="Google Shape;216;p40"/>
            <p:cNvSpPr/>
            <p:nvPr/>
          </p:nvSpPr>
          <p:spPr>
            <a:xfrm>
              <a:off x="2190669" y="1697621"/>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21" name="Google Shape;221;p40"/>
            <p:cNvSpPr/>
            <p:nvPr/>
          </p:nvSpPr>
          <p:spPr>
            <a:xfrm>
              <a:off x="5161541" y="3009610"/>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217" name="Google Shape;217;p40"/>
            <p:cNvSpPr/>
            <p:nvPr/>
          </p:nvSpPr>
          <p:spPr>
            <a:xfrm>
              <a:off x="3073631" y="3009612"/>
              <a:ext cx="895500" cy="895500"/>
            </a:xfrm>
            <a:prstGeom prst="ellipse">
              <a:avLst/>
            </a:prstGeom>
            <a:noFill/>
            <a:ln w="9525" cap="flat" cmpd="sng">
              <a:solidFill>
                <a:srgbClr val="434343"/>
              </a:solidFill>
              <a:prstDash val="lgDashDot"/>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225" name="Google Shape;225;p40"/>
          <p:cNvGrpSpPr/>
          <p:nvPr/>
        </p:nvGrpSpPr>
        <p:grpSpPr>
          <a:xfrm>
            <a:off x="21851845" y="9438751"/>
            <a:ext cx="7032187" cy="6398423"/>
            <a:chOff x="267375" y="1071875"/>
            <a:chExt cx="470500" cy="428550"/>
          </a:xfrm>
        </p:grpSpPr>
        <p:sp>
          <p:nvSpPr>
            <p:cNvPr id="226" name="Google Shape;226;p40"/>
            <p:cNvSpPr/>
            <p:nvPr/>
          </p:nvSpPr>
          <p:spPr>
            <a:xfrm>
              <a:off x="288350" y="1290825"/>
              <a:ext cx="209600" cy="209600"/>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 name="Google Shape;227;p40"/>
            <p:cNvSpPr/>
            <p:nvPr/>
          </p:nvSpPr>
          <p:spPr>
            <a:xfrm>
              <a:off x="267375" y="1377050"/>
              <a:ext cx="79225" cy="79200"/>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noFill/>
            <a:ln w="9525" cap="flat" cmpd="sng">
              <a:solidFill>
                <a:srgbClr val="667E9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40"/>
            <p:cNvSpPr/>
            <p:nvPr/>
          </p:nvSpPr>
          <p:spPr>
            <a:xfrm>
              <a:off x="507325" y="1290825"/>
              <a:ext cx="209600" cy="209600"/>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40"/>
            <p:cNvSpPr/>
            <p:nvPr/>
          </p:nvSpPr>
          <p:spPr>
            <a:xfrm>
              <a:off x="658700" y="1377050"/>
              <a:ext cx="79175" cy="79200"/>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noFill/>
            <a:ln w="9525" cap="flat" cmpd="sng">
              <a:solidFill>
                <a:srgbClr val="A5B7C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40"/>
            <p:cNvSpPr/>
            <p:nvPr/>
          </p:nvSpPr>
          <p:spPr>
            <a:xfrm>
              <a:off x="507325" y="1071875"/>
              <a:ext cx="209575" cy="209600"/>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40"/>
            <p:cNvSpPr/>
            <p:nvPr/>
          </p:nvSpPr>
          <p:spPr>
            <a:xfrm>
              <a:off x="658700" y="1116025"/>
              <a:ext cx="79175" cy="79175"/>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noFill/>
            <a:ln w="9525" cap="flat" cmpd="sng">
              <a:solidFill>
                <a:srgbClr val="869FB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40"/>
            <p:cNvSpPr/>
            <p:nvPr/>
          </p:nvSpPr>
          <p:spPr>
            <a:xfrm>
              <a:off x="288350" y="1071875"/>
              <a:ext cx="209600" cy="209550"/>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40"/>
            <p:cNvSpPr/>
            <p:nvPr/>
          </p:nvSpPr>
          <p:spPr>
            <a:xfrm>
              <a:off x="267375" y="1116025"/>
              <a:ext cx="79225" cy="79175"/>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noFill/>
            <a:ln w="9525" cap="flat"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6" name="Google Shape;236;p40"/>
          <p:cNvPicPr preferRelativeResize="0"/>
          <p:nvPr/>
        </p:nvPicPr>
        <p:blipFill rotWithShape="1">
          <a:blip r:embed="rId3">
            <a:alphaModFix/>
          </a:blip>
          <a:srcRect l="79" r="79"/>
          <a:stretch/>
        </p:blipFill>
        <p:spPr>
          <a:xfrm>
            <a:off x="3589920" y="1213873"/>
            <a:ext cx="883020" cy="818895"/>
          </a:xfrm>
          <a:prstGeom prst="rect">
            <a:avLst/>
          </a:prstGeom>
          <a:noFill/>
          <a:ln>
            <a:noFill/>
          </a:ln>
        </p:spPr>
      </p:pic>
      <p:pic>
        <p:nvPicPr>
          <p:cNvPr id="237" name="Google Shape;237;p40"/>
          <p:cNvPicPr preferRelativeResize="0"/>
          <p:nvPr/>
        </p:nvPicPr>
        <p:blipFill rotWithShape="1">
          <a:blip r:embed="rId4">
            <a:alphaModFix/>
          </a:blip>
          <a:srcRect t="79" b="69"/>
          <a:stretch/>
        </p:blipFill>
        <p:spPr>
          <a:xfrm>
            <a:off x="4881733" y="4211570"/>
            <a:ext cx="883022" cy="818415"/>
          </a:xfrm>
          <a:prstGeom prst="rect">
            <a:avLst/>
          </a:prstGeom>
          <a:noFill/>
          <a:ln>
            <a:noFill/>
          </a:ln>
        </p:spPr>
      </p:pic>
      <p:sp>
        <p:nvSpPr>
          <p:cNvPr id="239" name="Google Shape;239;p40"/>
          <p:cNvSpPr txBox="1"/>
          <p:nvPr/>
        </p:nvSpPr>
        <p:spPr>
          <a:xfrm>
            <a:off x="5897724" y="325095"/>
            <a:ext cx="2608075" cy="1099926"/>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uFill>
                  <a:noFill/>
                </a:uFill>
                <a:latin typeface="Quicksand Light" panose="020B0604020202020204" charset="0"/>
              </a:rPr>
              <a:t>Thuật toán tối ưu hóa INGRES xử lý </a:t>
            </a:r>
            <a:r>
              <a:rPr lang="en-US" b="1">
                <a:solidFill>
                  <a:schemeClr val="bg2"/>
                </a:solidFill>
                <a:uFill>
                  <a:noFill/>
                </a:uFill>
                <a:latin typeface="Quicksand Light" panose="020B0604020202020204" charset="0"/>
              </a:rPr>
              <a:t>đệ quy đến khi hết </a:t>
            </a:r>
            <a:r>
              <a:rPr lang="en-US">
                <a:solidFill>
                  <a:schemeClr val="bg2"/>
                </a:solidFill>
                <a:uFill>
                  <a:noFill/>
                </a:uFill>
                <a:latin typeface="Quicksand Light" panose="020B0604020202020204" charset="0"/>
              </a:rPr>
              <a:t>truy vấn đa quan hệ</a:t>
            </a:r>
          </a:p>
          <a:p>
            <a:pPr marL="0" lvl="0" indent="0" algn="ct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0" name="Google Shape;240;p40"/>
          <p:cNvSpPr txBox="1"/>
          <p:nvPr/>
        </p:nvSpPr>
        <p:spPr>
          <a:xfrm>
            <a:off x="1109150" y="1150807"/>
            <a:ext cx="2442194" cy="1281581"/>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latin typeface="Quicksand Light" panose="020B0604020202020204" charset="0"/>
              </a:rPr>
              <a:t>Thuật toán có thể áp dụng cho các phép chọn và các phép chiếu </a:t>
            </a:r>
            <a:r>
              <a:rPr lang="en-US" b="1">
                <a:solidFill>
                  <a:schemeClr val="bg2"/>
                </a:solidFill>
                <a:latin typeface="Quicksand Light" panose="020B0604020202020204" charset="0"/>
              </a:rPr>
              <a:t>ngay khi </a:t>
            </a:r>
            <a:r>
              <a:rPr lang="en-US">
                <a:solidFill>
                  <a:schemeClr val="bg2"/>
                </a:solidFill>
                <a:latin typeface="Quicksand Light" panose="020B0604020202020204" charset="0"/>
              </a:rPr>
              <a:t>có thể sử dụng kỹ thuật tách</a:t>
            </a:r>
          </a:p>
          <a:p>
            <a:pPr marL="0" lvl="0" indent="0" algn="r"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1" name="Google Shape;241;p40"/>
          <p:cNvSpPr txBox="1"/>
          <p:nvPr/>
        </p:nvSpPr>
        <p:spPr>
          <a:xfrm>
            <a:off x="5878526" y="2051988"/>
            <a:ext cx="3265474" cy="1206195"/>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latin typeface="Quicksand Light" panose="020B0604020202020204" charset="0"/>
              </a:rPr>
              <a:t>Kết quả của câu truy vấn đơn quan hệ được lưu trong cấu trúc dữ liệu </a:t>
            </a:r>
            <a:r>
              <a:rPr lang="en-US" b="1">
                <a:solidFill>
                  <a:schemeClr val="bg2"/>
                </a:solidFill>
                <a:latin typeface="Quicksand Light" panose="020B0604020202020204" charset="0"/>
              </a:rPr>
              <a:t>có khả năng tối ưu hóa</a:t>
            </a:r>
            <a:r>
              <a:rPr lang="en-US">
                <a:solidFill>
                  <a:schemeClr val="bg2"/>
                </a:solidFill>
                <a:latin typeface="Quicksand Light" panose="020B0604020202020204" charset="0"/>
              </a:rPr>
              <a:t> những câu truy vấn sau và được OVQP sử dụng</a:t>
            </a:r>
          </a:p>
          <a:p>
            <a:pPr marL="0" lvl="0" indent="0" rtl="0">
              <a:spcBef>
                <a:spcPts val="0"/>
              </a:spcBef>
              <a:spcAft>
                <a:spcPts val="1600"/>
              </a:spcAft>
              <a:buNone/>
            </a:pPr>
            <a:endParaRPr lang="en-US" sz="1800" b="1">
              <a:solidFill>
                <a:schemeClr val="lt2"/>
              </a:solidFill>
              <a:latin typeface="Quicksand Light"/>
              <a:ea typeface="Quicksand Light"/>
              <a:cs typeface="Quicksand Light"/>
              <a:sym typeface="Quicksand Light"/>
            </a:endParaRPr>
          </a:p>
        </p:txBody>
      </p:sp>
      <p:sp>
        <p:nvSpPr>
          <p:cNvPr id="242" name="Google Shape;242;p40"/>
          <p:cNvSpPr txBox="1"/>
          <p:nvPr/>
        </p:nvSpPr>
        <p:spPr>
          <a:xfrm>
            <a:off x="868077" y="3203557"/>
            <a:ext cx="2687744" cy="1056095"/>
          </a:xfrm>
          <a:prstGeom prst="rect">
            <a:avLst/>
          </a:prstGeom>
          <a:noFill/>
          <a:ln>
            <a:noFill/>
          </a:ln>
        </p:spPr>
        <p:txBody>
          <a:bodyPr spcFirstLastPara="1" wrap="square" lIns="91425" tIns="91425" rIns="91425" bIns="91425" anchor="t" anchorCtr="0">
            <a:noAutofit/>
          </a:bodyPr>
          <a:lstStyle/>
          <a:p>
            <a:pPr>
              <a:spcAft>
                <a:spcPts val="1600"/>
              </a:spcAft>
            </a:pPr>
            <a:r>
              <a:rPr lang="en-US">
                <a:solidFill>
                  <a:schemeClr val="bg2"/>
                </a:solidFill>
                <a:latin typeface="Quicksand Light" panose="020B0604020202020204" charset="0"/>
              </a:rPr>
              <a:t>Sau khi thực hiện phép tách các câu truy vấn bất khả giản còn lại </a:t>
            </a:r>
            <a:r>
              <a:rPr lang="en-US" b="1">
                <a:solidFill>
                  <a:schemeClr val="bg2"/>
                </a:solidFill>
                <a:latin typeface="Quicksand Light" panose="020B0604020202020204" charset="0"/>
              </a:rPr>
              <a:t>được xử lý bằng phép thế bộ</a:t>
            </a:r>
          </a:p>
          <a:p>
            <a:pPr marL="0" lvl="0" indent="0" rtl="0">
              <a:spcBef>
                <a:spcPts val="0"/>
              </a:spcBef>
              <a:spcAft>
                <a:spcPts val="1600"/>
              </a:spcAft>
              <a:buNone/>
            </a:pPr>
            <a:endParaRPr sz="1800" b="1">
              <a:solidFill>
                <a:schemeClr val="lt2"/>
              </a:solidFill>
              <a:latin typeface="Quicksand Light"/>
              <a:ea typeface="Quicksand Light"/>
              <a:cs typeface="Quicksand Light"/>
              <a:sym typeface="Quicksand Light"/>
            </a:endParaRPr>
          </a:p>
        </p:txBody>
      </p:sp>
      <p:sp>
        <p:nvSpPr>
          <p:cNvPr id="243" name="Google Shape;243;p40"/>
          <p:cNvSpPr txBox="1"/>
          <p:nvPr/>
        </p:nvSpPr>
        <p:spPr>
          <a:xfrm>
            <a:off x="6036582" y="3787552"/>
            <a:ext cx="2655240" cy="1262417"/>
          </a:xfrm>
          <a:prstGeom prst="rect">
            <a:avLst/>
          </a:prstGeom>
          <a:noFill/>
          <a:ln>
            <a:noFill/>
          </a:ln>
        </p:spPr>
        <p:txBody>
          <a:bodyPr spcFirstLastPara="1" wrap="square" lIns="91425" tIns="91425" rIns="91425" bIns="91425" anchor="t" anchorCtr="0">
            <a:noAutofit/>
          </a:bodyPr>
          <a:lstStyle/>
          <a:p>
            <a:pPr>
              <a:spcAft>
                <a:spcPts val="1600"/>
              </a:spcAft>
            </a:pPr>
            <a:r>
              <a:rPr lang="vi-VN" b="1">
                <a:latin typeface="Quicksand Light" panose="020B0604020202020204" charset="0"/>
              </a:rPr>
              <a:t>Quan hệ nhỏ nhất </a:t>
            </a:r>
            <a:r>
              <a:rPr lang="vi-VN">
                <a:latin typeface="Quicksand Light" panose="020B0604020202020204" charset="0"/>
              </a:rPr>
              <a:t>với lực lượng</a:t>
            </a:r>
            <a:r>
              <a:rPr lang="en-US">
                <a:latin typeface="Quicksand Light" panose="020B0604020202020204" charset="0"/>
              </a:rPr>
              <a:t> </a:t>
            </a:r>
            <a:r>
              <a:rPr lang="vi-VN">
                <a:latin typeface="Quicksand Light" panose="020B0604020202020204" charset="0"/>
              </a:rPr>
              <a:t>của </a:t>
            </a:r>
            <a:r>
              <a:rPr lang="en-US">
                <a:latin typeface="Quicksand Light" panose="020B0604020202020204" charset="0"/>
              </a:rPr>
              <a:t>câu truy vấn bất khả giản </a:t>
            </a:r>
            <a:r>
              <a:rPr lang="vi-VN" b="1">
                <a:latin typeface="Quicksand Light" panose="020B0604020202020204" charset="0"/>
              </a:rPr>
              <a:t>đã được biết </a:t>
            </a:r>
            <a:r>
              <a:rPr lang="vi-VN">
                <a:latin typeface="Quicksand Light" panose="020B0604020202020204" charset="0"/>
              </a:rPr>
              <a:t>từ kết quả của câu truy vấn trước đó </a:t>
            </a:r>
            <a:r>
              <a:rPr lang="vi-VN" b="1">
                <a:latin typeface="Quicksand Light" panose="020B0604020202020204" charset="0"/>
              </a:rPr>
              <a:t>sẽ</a:t>
            </a:r>
            <a:r>
              <a:rPr lang="en-US" b="1">
                <a:latin typeface="Quicksand Light" panose="020B0604020202020204" charset="0"/>
              </a:rPr>
              <a:t> </a:t>
            </a:r>
            <a:r>
              <a:rPr lang="vi-VN" b="1">
                <a:latin typeface="Quicksand Light" panose="020B0604020202020204" charset="0"/>
              </a:rPr>
              <a:t>được chọn để thay</a:t>
            </a:r>
            <a:r>
              <a:rPr lang="en-US" b="1">
                <a:latin typeface="Quicksand Light" panose="020B0604020202020204" charset="0"/>
              </a:rPr>
              <a:t> </a:t>
            </a:r>
            <a:r>
              <a:rPr lang="vi-VN" b="1">
                <a:latin typeface="Quicksand Light" panose="020B0604020202020204" charset="0"/>
              </a:rPr>
              <a:t>thế </a:t>
            </a:r>
            <a:br>
              <a:rPr lang="vi-VN">
                <a:latin typeface="Quicksand Light" panose="020B0604020202020204" charset="0"/>
              </a:rPr>
            </a:br>
            <a:endParaRPr sz="1800" b="1">
              <a:solidFill>
                <a:schemeClr val="lt2"/>
              </a:solidFill>
              <a:latin typeface="Quicksand Light" panose="020B0604020202020204" charset="0"/>
              <a:ea typeface="Quicksand Light"/>
              <a:cs typeface="Quicksand Light"/>
              <a:sym typeface="Quicksand Light"/>
            </a:endParaRPr>
          </a:p>
        </p:txBody>
      </p:sp>
      <p:sp>
        <p:nvSpPr>
          <p:cNvPr id="244" name="Google Shape;244;p40"/>
          <p:cNvSpPr/>
          <p:nvPr/>
        </p:nvSpPr>
        <p:spPr>
          <a:xfrm>
            <a:off x="5148337" y="544217"/>
            <a:ext cx="381529" cy="381692"/>
          </a:xfrm>
          <a:custGeom>
            <a:avLst/>
            <a:gdLst/>
            <a:ahLst/>
            <a:cxnLst/>
            <a:rect l="l" t="t" r="r" b="b"/>
            <a:pathLst>
              <a:path w="11689" h="11694" extrusionOk="0">
                <a:moveTo>
                  <a:pt x="5829" y="2048"/>
                </a:moveTo>
                <a:cubicBezTo>
                  <a:pt x="6018" y="2048"/>
                  <a:pt x="6175" y="2206"/>
                  <a:pt x="6175" y="2395"/>
                </a:cubicBezTo>
                <a:cubicBezTo>
                  <a:pt x="6175" y="2615"/>
                  <a:pt x="6018" y="2804"/>
                  <a:pt x="5829" y="2804"/>
                </a:cubicBezTo>
                <a:cubicBezTo>
                  <a:pt x="5640" y="2804"/>
                  <a:pt x="5482" y="2615"/>
                  <a:pt x="5482" y="2395"/>
                </a:cubicBezTo>
                <a:cubicBezTo>
                  <a:pt x="5482" y="2206"/>
                  <a:pt x="5640" y="2048"/>
                  <a:pt x="5829" y="2048"/>
                </a:cubicBezTo>
                <a:close/>
                <a:moveTo>
                  <a:pt x="5829" y="725"/>
                </a:moveTo>
                <a:cubicBezTo>
                  <a:pt x="6774" y="725"/>
                  <a:pt x="7530" y="1449"/>
                  <a:pt x="7530" y="2395"/>
                </a:cubicBezTo>
                <a:cubicBezTo>
                  <a:pt x="7530" y="2521"/>
                  <a:pt x="7530" y="2678"/>
                  <a:pt x="7467" y="2804"/>
                </a:cubicBezTo>
                <a:lnTo>
                  <a:pt x="6774" y="2804"/>
                </a:lnTo>
                <a:cubicBezTo>
                  <a:pt x="6806" y="2678"/>
                  <a:pt x="6837" y="2552"/>
                  <a:pt x="6837" y="2395"/>
                </a:cubicBezTo>
                <a:cubicBezTo>
                  <a:pt x="6837" y="1859"/>
                  <a:pt x="6364" y="1386"/>
                  <a:pt x="5829" y="1386"/>
                </a:cubicBezTo>
                <a:cubicBezTo>
                  <a:pt x="5262" y="1386"/>
                  <a:pt x="4789" y="1859"/>
                  <a:pt x="4789" y="2395"/>
                </a:cubicBezTo>
                <a:cubicBezTo>
                  <a:pt x="4789" y="2521"/>
                  <a:pt x="4852" y="2678"/>
                  <a:pt x="4884" y="2804"/>
                </a:cubicBezTo>
                <a:lnTo>
                  <a:pt x="4159" y="2804"/>
                </a:lnTo>
                <a:cubicBezTo>
                  <a:pt x="4128" y="2678"/>
                  <a:pt x="4128" y="2521"/>
                  <a:pt x="4128" y="2395"/>
                </a:cubicBezTo>
                <a:cubicBezTo>
                  <a:pt x="4128" y="1449"/>
                  <a:pt x="4884" y="725"/>
                  <a:pt x="5829" y="725"/>
                </a:cubicBezTo>
                <a:close/>
                <a:moveTo>
                  <a:pt x="10681" y="3466"/>
                </a:moveTo>
                <a:cubicBezTo>
                  <a:pt x="10870" y="3466"/>
                  <a:pt x="11027" y="3623"/>
                  <a:pt x="11027" y="3812"/>
                </a:cubicBezTo>
                <a:cubicBezTo>
                  <a:pt x="11027" y="4033"/>
                  <a:pt x="10870" y="4190"/>
                  <a:pt x="10681" y="4190"/>
                </a:cubicBezTo>
                <a:lnTo>
                  <a:pt x="1009" y="4190"/>
                </a:lnTo>
                <a:cubicBezTo>
                  <a:pt x="820" y="4190"/>
                  <a:pt x="662" y="4033"/>
                  <a:pt x="662" y="3812"/>
                </a:cubicBezTo>
                <a:cubicBezTo>
                  <a:pt x="662" y="3623"/>
                  <a:pt x="851" y="3466"/>
                  <a:pt x="1009" y="3466"/>
                </a:cubicBezTo>
                <a:close/>
                <a:moveTo>
                  <a:pt x="9799" y="4852"/>
                </a:moveTo>
                <a:lnTo>
                  <a:pt x="7058" y="7593"/>
                </a:lnTo>
                <a:lnTo>
                  <a:pt x="4600" y="7593"/>
                </a:lnTo>
                <a:lnTo>
                  <a:pt x="1859" y="4852"/>
                </a:lnTo>
                <a:close/>
                <a:moveTo>
                  <a:pt x="6869" y="8255"/>
                </a:moveTo>
                <a:lnTo>
                  <a:pt x="6869" y="9767"/>
                </a:lnTo>
                <a:lnTo>
                  <a:pt x="4789" y="10775"/>
                </a:lnTo>
                <a:lnTo>
                  <a:pt x="4789" y="8255"/>
                </a:lnTo>
                <a:close/>
                <a:moveTo>
                  <a:pt x="5829" y="0"/>
                </a:moveTo>
                <a:cubicBezTo>
                  <a:pt x="4474" y="0"/>
                  <a:pt x="3435" y="1071"/>
                  <a:pt x="3435" y="2395"/>
                </a:cubicBezTo>
                <a:cubicBezTo>
                  <a:pt x="3435" y="2521"/>
                  <a:pt x="3435" y="2678"/>
                  <a:pt x="3466" y="2804"/>
                </a:cubicBezTo>
                <a:lnTo>
                  <a:pt x="1009" y="2804"/>
                </a:lnTo>
                <a:cubicBezTo>
                  <a:pt x="473" y="2804"/>
                  <a:pt x="0" y="3277"/>
                  <a:pt x="0" y="3812"/>
                </a:cubicBezTo>
                <a:cubicBezTo>
                  <a:pt x="0" y="4348"/>
                  <a:pt x="379" y="4757"/>
                  <a:pt x="851" y="4852"/>
                </a:cubicBezTo>
                <a:lnTo>
                  <a:pt x="4096" y="8065"/>
                </a:lnTo>
                <a:lnTo>
                  <a:pt x="4096" y="11342"/>
                </a:lnTo>
                <a:cubicBezTo>
                  <a:pt x="4096" y="11518"/>
                  <a:pt x="4277" y="11694"/>
                  <a:pt x="4462" y="11694"/>
                </a:cubicBezTo>
                <a:cubicBezTo>
                  <a:pt x="4508" y="11694"/>
                  <a:pt x="4556" y="11683"/>
                  <a:pt x="4600" y="11657"/>
                </a:cubicBezTo>
                <a:lnTo>
                  <a:pt x="7373" y="10271"/>
                </a:lnTo>
                <a:cubicBezTo>
                  <a:pt x="7467" y="10239"/>
                  <a:pt x="7562" y="10113"/>
                  <a:pt x="7562" y="9956"/>
                </a:cubicBezTo>
                <a:lnTo>
                  <a:pt x="7562" y="8034"/>
                </a:lnTo>
                <a:lnTo>
                  <a:pt x="10838" y="4820"/>
                </a:lnTo>
                <a:cubicBezTo>
                  <a:pt x="11311" y="4757"/>
                  <a:pt x="11689" y="4348"/>
                  <a:pt x="11689" y="3812"/>
                </a:cubicBezTo>
                <a:cubicBezTo>
                  <a:pt x="11689" y="3277"/>
                  <a:pt x="11216" y="2804"/>
                  <a:pt x="10681" y="2804"/>
                </a:cubicBezTo>
                <a:lnTo>
                  <a:pt x="8192" y="2804"/>
                </a:lnTo>
                <a:cubicBezTo>
                  <a:pt x="8192" y="2678"/>
                  <a:pt x="8223" y="2521"/>
                  <a:pt x="8223" y="2395"/>
                </a:cubicBezTo>
                <a:cubicBezTo>
                  <a:pt x="8223" y="1071"/>
                  <a:pt x="7152" y="0"/>
                  <a:pt x="582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5" name="Google Shape;245;p40"/>
          <p:cNvGrpSpPr/>
          <p:nvPr/>
        </p:nvGrpSpPr>
        <p:grpSpPr>
          <a:xfrm>
            <a:off x="3865597" y="1419827"/>
            <a:ext cx="381529" cy="381529"/>
            <a:chOff x="-6354300" y="2757075"/>
            <a:chExt cx="292225" cy="292225"/>
          </a:xfrm>
        </p:grpSpPr>
        <p:sp>
          <p:nvSpPr>
            <p:cNvPr id="246" name="Google Shape;246;p40"/>
            <p:cNvSpPr/>
            <p:nvPr/>
          </p:nvSpPr>
          <p:spPr>
            <a:xfrm>
              <a:off x="-6354300" y="2757075"/>
              <a:ext cx="292225" cy="292225"/>
            </a:xfrm>
            <a:custGeom>
              <a:avLst/>
              <a:gdLst/>
              <a:ahLst/>
              <a:cxnLst/>
              <a:rect l="l" t="t" r="r" b="b"/>
              <a:pathLst>
                <a:path w="11689" h="11689" extrusionOk="0">
                  <a:moveTo>
                    <a:pt x="10681" y="4159"/>
                  </a:moveTo>
                  <a:cubicBezTo>
                    <a:pt x="10870" y="4159"/>
                    <a:pt x="11027" y="4316"/>
                    <a:pt x="11027" y="4505"/>
                  </a:cubicBezTo>
                  <a:lnTo>
                    <a:pt x="11027" y="4915"/>
                  </a:lnTo>
                  <a:cubicBezTo>
                    <a:pt x="10901" y="4883"/>
                    <a:pt x="10775" y="4883"/>
                    <a:pt x="10681" y="4883"/>
                  </a:cubicBezTo>
                  <a:lnTo>
                    <a:pt x="9609" y="4883"/>
                  </a:lnTo>
                  <a:lnTo>
                    <a:pt x="9609" y="4190"/>
                  </a:lnTo>
                  <a:lnTo>
                    <a:pt x="10681" y="4190"/>
                  </a:lnTo>
                  <a:lnTo>
                    <a:pt x="10681" y="4159"/>
                  </a:lnTo>
                  <a:close/>
                  <a:moveTo>
                    <a:pt x="2048" y="2773"/>
                  </a:moveTo>
                  <a:lnTo>
                    <a:pt x="2048" y="6207"/>
                  </a:lnTo>
                  <a:lnTo>
                    <a:pt x="662" y="6207"/>
                  </a:lnTo>
                  <a:lnTo>
                    <a:pt x="662" y="3151"/>
                  </a:lnTo>
                  <a:cubicBezTo>
                    <a:pt x="694" y="2930"/>
                    <a:pt x="851" y="2773"/>
                    <a:pt x="1009" y="2773"/>
                  </a:cubicBezTo>
                  <a:close/>
                  <a:moveTo>
                    <a:pt x="8885" y="693"/>
                  </a:moveTo>
                  <a:lnTo>
                    <a:pt x="8885" y="4883"/>
                  </a:lnTo>
                  <a:cubicBezTo>
                    <a:pt x="8538" y="4915"/>
                    <a:pt x="8223" y="5104"/>
                    <a:pt x="8066" y="5419"/>
                  </a:cubicBezTo>
                  <a:lnTo>
                    <a:pt x="7751" y="6049"/>
                  </a:lnTo>
                  <a:cubicBezTo>
                    <a:pt x="7719" y="6175"/>
                    <a:pt x="7593" y="6238"/>
                    <a:pt x="7436" y="6238"/>
                  </a:cubicBezTo>
                  <a:lnTo>
                    <a:pt x="2710" y="6238"/>
                  </a:lnTo>
                  <a:lnTo>
                    <a:pt x="2710" y="693"/>
                  </a:lnTo>
                  <a:close/>
                  <a:moveTo>
                    <a:pt x="10681" y="5513"/>
                  </a:moveTo>
                  <a:cubicBezTo>
                    <a:pt x="10870" y="5513"/>
                    <a:pt x="11027" y="5671"/>
                    <a:pt x="11027" y="5860"/>
                  </a:cubicBezTo>
                  <a:lnTo>
                    <a:pt x="11027" y="10649"/>
                  </a:lnTo>
                  <a:cubicBezTo>
                    <a:pt x="11027" y="10869"/>
                    <a:pt x="10870" y="11027"/>
                    <a:pt x="10681" y="11027"/>
                  </a:cubicBezTo>
                  <a:lnTo>
                    <a:pt x="1009" y="11027"/>
                  </a:lnTo>
                  <a:cubicBezTo>
                    <a:pt x="820" y="11027"/>
                    <a:pt x="662" y="10869"/>
                    <a:pt x="662" y="10649"/>
                  </a:cubicBezTo>
                  <a:lnTo>
                    <a:pt x="662" y="6868"/>
                  </a:lnTo>
                  <a:lnTo>
                    <a:pt x="7436" y="6868"/>
                  </a:lnTo>
                  <a:cubicBezTo>
                    <a:pt x="7845" y="6868"/>
                    <a:pt x="8192" y="6648"/>
                    <a:pt x="8349" y="6333"/>
                  </a:cubicBezTo>
                  <a:lnTo>
                    <a:pt x="8664" y="5703"/>
                  </a:lnTo>
                  <a:cubicBezTo>
                    <a:pt x="8696" y="5576"/>
                    <a:pt x="8822" y="5513"/>
                    <a:pt x="8979" y="5513"/>
                  </a:cubicBezTo>
                  <a:close/>
                  <a:moveTo>
                    <a:pt x="2395" y="0"/>
                  </a:moveTo>
                  <a:cubicBezTo>
                    <a:pt x="2206" y="0"/>
                    <a:pt x="2048" y="158"/>
                    <a:pt x="2048" y="347"/>
                  </a:cubicBezTo>
                  <a:lnTo>
                    <a:pt x="2048" y="2111"/>
                  </a:lnTo>
                  <a:lnTo>
                    <a:pt x="1009" y="2111"/>
                  </a:lnTo>
                  <a:cubicBezTo>
                    <a:pt x="473" y="2111"/>
                    <a:pt x="0" y="2584"/>
                    <a:pt x="0" y="3151"/>
                  </a:cubicBezTo>
                  <a:lnTo>
                    <a:pt x="0" y="10649"/>
                  </a:lnTo>
                  <a:cubicBezTo>
                    <a:pt x="0" y="11216"/>
                    <a:pt x="473" y="11688"/>
                    <a:pt x="1009" y="11688"/>
                  </a:cubicBezTo>
                  <a:lnTo>
                    <a:pt x="10618" y="11688"/>
                  </a:lnTo>
                  <a:cubicBezTo>
                    <a:pt x="11185" y="11688"/>
                    <a:pt x="11657" y="11216"/>
                    <a:pt x="11657" y="10649"/>
                  </a:cubicBezTo>
                  <a:lnTo>
                    <a:pt x="11657" y="4505"/>
                  </a:lnTo>
                  <a:cubicBezTo>
                    <a:pt x="11689" y="3938"/>
                    <a:pt x="11216" y="3466"/>
                    <a:pt x="10681" y="3466"/>
                  </a:cubicBezTo>
                  <a:lnTo>
                    <a:pt x="9609" y="3466"/>
                  </a:lnTo>
                  <a:lnTo>
                    <a:pt x="9609" y="347"/>
                  </a:lnTo>
                  <a:cubicBezTo>
                    <a:pt x="9609" y="158"/>
                    <a:pt x="9452" y="0"/>
                    <a:pt x="926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40"/>
            <p:cNvSpPr/>
            <p:nvPr/>
          </p:nvSpPr>
          <p:spPr>
            <a:xfrm>
              <a:off x="-6268450" y="279015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40"/>
            <p:cNvSpPr/>
            <p:nvPr/>
          </p:nvSpPr>
          <p:spPr>
            <a:xfrm>
              <a:off x="-6268450" y="2825600"/>
              <a:ext cx="119750" cy="18125"/>
            </a:xfrm>
            <a:custGeom>
              <a:avLst/>
              <a:gdLst/>
              <a:ahLst/>
              <a:cxnLst/>
              <a:rect l="l" t="t" r="r" b="b"/>
              <a:pathLst>
                <a:path w="4790" h="725" extrusionOk="0">
                  <a:moveTo>
                    <a:pt x="347" y="0"/>
                  </a:moveTo>
                  <a:cubicBezTo>
                    <a:pt x="158" y="0"/>
                    <a:pt x="1" y="158"/>
                    <a:pt x="1" y="347"/>
                  </a:cubicBezTo>
                  <a:cubicBezTo>
                    <a:pt x="1" y="599"/>
                    <a:pt x="158" y="725"/>
                    <a:pt x="347" y="725"/>
                  </a:cubicBezTo>
                  <a:lnTo>
                    <a:pt x="4443" y="725"/>
                  </a:lnTo>
                  <a:cubicBezTo>
                    <a:pt x="4632" y="725"/>
                    <a:pt x="4789" y="567"/>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40"/>
            <p:cNvSpPr/>
            <p:nvPr/>
          </p:nvSpPr>
          <p:spPr>
            <a:xfrm>
              <a:off x="-6268450" y="2860250"/>
              <a:ext cx="119750" cy="17350"/>
            </a:xfrm>
            <a:custGeom>
              <a:avLst/>
              <a:gdLst/>
              <a:ahLst/>
              <a:cxnLst/>
              <a:rect l="l" t="t" r="r" b="b"/>
              <a:pathLst>
                <a:path w="4790" h="694" extrusionOk="0">
                  <a:moveTo>
                    <a:pt x="347" y="0"/>
                  </a:moveTo>
                  <a:cubicBezTo>
                    <a:pt x="158" y="0"/>
                    <a:pt x="1" y="158"/>
                    <a:pt x="1" y="347"/>
                  </a:cubicBezTo>
                  <a:cubicBezTo>
                    <a:pt x="1" y="536"/>
                    <a:pt x="158" y="693"/>
                    <a:pt x="347" y="693"/>
                  </a:cubicBezTo>
                  <a:lnTo>
                    <a:pt x="4443" y="693"/>
                  </a:lnTo>
                  <a:cubicBezTo>
                    <a:pt x="4632" y="693"/>
                    <a:pt x="4789" y="536"/>
                    <a:pt x="4789" y="347"/>
                  </a:cubicBezTo>
                  <a:cubicBezTo>
                    <a:pt x="4789" y="158"/>
                    <a:pt x="4632" y="0"/>
                    <a:pt x="4443"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0" name="Google Shape;250;p40"/>
          <p:cNvGrpSpPr/>
          <p:nvPr/>
        </p:nvGrpSpPr>
        <p:grpSpPr>
          <a:xfrm>
            <a:off x="5196814" y="4331299"/>
            <a:ext cx="380517" cy="382541"/>
            <a:chOff x="-3852025" y="2764950"/>
            <a:chExt cx="291450" cy="293000"/>
          </a:xfrm>
        </p:grpSpPr>
        <p:sp>
          <p:nvSpPr>
            <p:cNvPr id="251" name="Google Shape;251;p40"/>
            <p:cNvSpPr/>
            <p:nvPr/>
          </p:nvSpPr>
          <p:spPr>
            <a:xfrm>
              <a:off x="-3852025" y="2764950"/>
              <a:ext cx="291450" cy="293000"/>
            </a:xfrm>
            <a:custGeom>
              <a:avLst/>
              <a:gdLst/>
              <a:ahLst/>
              <a:cxnLst/>
              <a:rect l="l" t="t" r="r" b="b"/>
              <a:pathLst>
                <a:path w="11658" h="11720" extrusionOk="0">
                  <a:moveTo>
                    <a:pt x="4380" y="693"/>
                  </a:moveTo>
                  <a:cubicBezTo>
                    <a:pt x="6774" y="693"/>
                    <a:pt x="8161" y="1355"/>
                    <a:pt x="8161" y="1733"/>
                  </a:cubicBezTo>
                  <a:cubicBezTo>
                    <a:pt x="8161" y="2080"/>
                    <a:pt x="6774" y="2741"/>
                    <a:pt x="4380" y="2741"/>
                  </a:cubicBezTo>
                  <a:cubicBezTo>
                    <a:pt x="1986" y="2741"/>
                    <a:pt x="599" y="2080"/>
                    <a:pt x="599" y="1733"/>
                  </a:cubicBezTo>
                  <a:cubicBezTo>
                    <a:pt x="631" y="1355"/>
                    <a:pt x="2017" y="693"/>
                    <a:pt x="4380" y="693"/>
                  </a:cubicBezTo>
                  <a:close/>
                  <a:moveTo>
                    <a:pt x="8224" y="2710"/>
                  </a:moveTo>
                  <a:lnTo>
                    <a:pt x="8224" y="4190"/>
                  </a:lnTo>
                  <a:lnTo>
                    <a:pt x="7845" y="4190"/>
                  </a:lnTo>
                  <a:cubicBezTo>
                    <a:pt x="7815" y="4189"/>
                    <a:pt x="7784" y="4189"/>
                    <a:pt x="7753" y="4189"/>
                  </a:cubicBezTo>
                  <a:cubicBezTo>
                    <a:pt x="6625" y="4189"/>
                    <a:pt x="5622" y="4748"/>
                    <a:pt x="4947" y="5545"/>
                  </a:cubicBezTo>
                  <a:cubicBezTo>
                    <a:pt x="4743" y="5555"/>
                    <a:pt x="4544" y="5560"/>
                    <a:pt x="4352" y="5560"/>
                  </a:cubicBezTo>
                  <a:cubicBezTo>
                    <a:pt x="2081" y="5560"/>
                    <a:pt x="662" y="4912"/>
                    <a:pt x="662" y="4505"/>
                  </a:cubicBezTo>
                  <a:lnTo>
                    <a:pt x="662" y="2710"/>
                  </a:lnTo>
                  <a:cubicBezTo>
                    <a:pt x="1639" y="3308"/>
                    <a:pt x="3246" y="3466"/>
                    <a:pt x="4443" y="3466"/>
                  </a:cubicBezTo>
                  <a:cubicBezTo>
                    <a:pt x="5577" y="3466"/>
                    <a:pt x="7215" y="3308"/>
                    <a:pt x="8224" y="2710"/>
                  </a:cubicBezTo>
                  <a:close/>
                  <a:moveTo>
                    <a:pt x="631" y="5514"/>
                  </a:moveTo>
                  <a:cubicBezTo>
                    <a:pt x="1639" y="6081"/>
                    <a:pt x="3309" y="6238"/>
                    <a:pt x="4474" y="6238"/>
                  </a:cubicBezTo>
                  <a:cubicBezTo>
                    <a:pt x="4222" y="6711"/>
                    <a:pt x="4065" y="7309"/>
                    <a:pt x="4065" y="7939"/>
                  </a:cubicBezTo>
                  <a:lnTo>
                    <a:pt x="4065" y="8286"/>
                  </a:lnTo>
                  <a:cubicBezTo>
                    <a:pt x="1860" y="8223"/>
                    <a:pt x="631" y="7624"/>
                    <a:pt x="631" y="7278"/>
                  </a:cubicBezTo>
                  <a:lnTo>
                    <a:pt x="631" y="5514"/>
                  </a:lnTo>
                  <a:close/>
                  <a:moveTo>
                    <a:pt x="631" y="8223"/>
                  </a:moveTo>
                  <a:cubicBezTo>
                    <a:pt x="1576" y="8759"/>
                    <a:pt x="3120" y="8979"/>
                    <a:pt x="4222" y="8979"/>
                  </a:cubicBezTo>
                  <a:cubicBezTo>
                    <a:pt x="4474" y="9798"/>
                    <a:pt x="4947" y="10460"/>
                    <a:pt x="5609" y="10964"/>
                  </a:cubicBezTo>
                  <a:cubicBezTo>
                    <a:pt x="5199" y="11005"/>
                    <a:pt x="4802" y="11024"/>
                    <a:pt x="4424" y="11024"/>
                  </a:cubicBezTo>
                  <a:cubicBezTo>
                    <a:pt x="2216" y="11024"/>
                    <a:pt x="631" y="10391"/>
                    <a:pt x="631" y="9987"/>
                  </a:cubicBezTo>
                  <a:lnTo>
                    <a:pt x="631" y="8223"/>
                  </a:lnTo>
                  <a:close/>
                  <a:moveTo>
                    <a:pt x="7814" y="4852"/>
                  </a:moveTo>
                  <a:cubicBezTo>
                    <a:pt x="9515" y="4852"/>
                    <a:pt x="10933" y="6238"/>
                    <a:pt x="10933" y="7939"/>
                  </a:cubicBezTo>
                  <a:cubicBezTo>
                    <a:pt x="10964" y="9641"/>
                    <a:pt x="9547" y="11027"/>
                    <a:pt x="7814" y="11027"/>
                  </a:cubicBezTo>
                  <a:cubicBezTo>
                    <a:pt x="6113" y="11027"/>
                    <a:pt x="4726" y="9641"/>
                    <a:pt x="4726" y="7939"/>
                  </a:cubicBezTo>
                  <a:cubicBezTo>
                    <a:pt x="4726" y="6238"/>
                    <a:pt x="6113" y="4852"/>
                    <a:pt x="7814" y="4852"/>
                  </a:cubicBezTo>
                  <a:close/>
                  <a:moveTo>
                    <a:pt x="4411" y="0"/>
                  </a:moveTo>
                  <a:cubicBezTo>
                    <a:pt x="3277" y="0"/>
                    <a:pt x="2206" y="158"/>
                    <a:pt x="1418" y="410"/>
                  </a:cubicBezTo>
                  <a:cubicBezTo>
                    <a:pt x="253" y="819"/>
                    <a:pt x="1" y="1323"/>
                    <a:pt x="1" y="1733"/>
                  </a:cubicBezTo>
                  <a:lnTo>
                    <a:pt x="1" y="9987"/>
                  </a:lnTo>
                  <a:cubicBezTo>
                    <a:pt x="1" y="10334"/>
                    <a:pt x="253" y="10901"/>
                    <a:pt x="1418" y="11279"/>
                  </a:cubicBezTo>
                  <a:cubicBezTo>
                    <a:pt x="2269" y="11562"/>
                    <a:pt x="3309" y="11720"/>
                    <a:pt x="4411" y="11720"/>
                  </a:cubicBezTo>
                  <a:cubicBezTo>
                    <a:pt x="5199" y="11720"/>
                    <a:pt x="5955" y="11657"/>
                    <a:pt x="6617" y="11531"/>
                  </a:cubicBezTo>
                  <a:cubicBezTo>
                    <a:pt x="7026" y="11657"/>
                    <a:pt x="7404" y="11720"/>
                    <a:pt x="7845" y="11720"/>
                  </a:cubicBezTo>
                  <a:cubicBezTo>
                    <a:pt x="9925" y="11720"/>
                    <a:pt x="11658" y="10019"/>
                    <a:pt x="11658" y="7939"/>
                  </a:cubicBezTo>
                  <a:cubicBezTo>
                    <a:pt x="11626" y="6175"/>
                    <a:pt x="10397" y="4757"/>
                    <a:pt x="8822" y="4316"/>
                  </a:cubicBezTo>
                  <a:lnTo>
                    <a:pt x="8822" y="1733"/>
                  </a:lnTo>
                  <a:cubicBezTo>
                    <a:pt x="8822" y="1355"/>
                    <a:pt x="8602" y="819"/>
                    <a:pt x="7404" y="410"/>
                  </a:cubicBezTo>
                  <a:cubicBezTo>
                    <a:pt x="6585" y="158"/>
                    <a:pt x="5514" y="0"/>
                    <a:pt x="441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40"/>
            <p:cNvSpPr/>
            <p:nvPr/>
          </p:nvSpPr>
          <p:spPr>
            <a:xfrm>
              <a:off x="-3707100" y="2937425"/>
              <a:ext cx="103200" cy="67775"/>
            </a:xfrm>
            <a:custGeom>
              <a:avLst/>
              <a:gdLst/>
              <a:ahLst/>
              <a:cxnLst/>
              <a:rect l="l" t="t" r="r" b="b"/>
              <a:pathLst>
                <a:path w="4128" h="2711" extrusionOk="0">
                  <a:moveTo>
                    <a:pt x="3785" y="1"/>
                  </a:moveTo>
                  <a:cubicBezTo>
                    <a:pt x="3695" y="1"/>
                    <a:pt x="3608" y="32"/>
                    <a:pt x="3561" y="95"/>
                  </a:cubicBezTo>
                  <a:lnTo>
                    <a:pt x="1733" y="1923"/>
                  </a:lnTo>
                  <a:lnTo>
                    <a:pt x="599" y="757"/>
                  </a:lnTo>
                  <a:cubicBezTo>
                    <a:pt x="536" y="710"/>
                    <a:pt x="450" y="686"/>
                    <a:pt x="363" y="686"/>
                  </a:cubicBezTo>
                  <a:cubicBezTo>
                    <a:pt x="276" y="686"/>
                    <a:pt x="190" y="710"/>
                    <a:pt x="127" y="757"/>
                  </a:cubicBezTo>
                  <a:cubicBezTo>
                    <a:pt x="1" y="883"/>
                    <a:pt x="1" y="1135"/>
                    <a:pt x="127" y="1229"/>
                  </a:cubicBezTo>
                  <a:lnTo>
                    <a:pt x="1513" y="2616"/>
                  </a:lnTo>
                  <a:cubicBezTo>
                    <a:pt x="1560" y="2679"/>
                    <a:pt x="1647" y="2710"/>
                    <a:pt x="1737" y="2710"/>
                  </a:cubicBezTo>
                  <a:cubicBezTo>
                    <a:pt x="1828" y="2710"/>
                    <a:pt x="1922" y="2679"/>
                    <a:pt x="1985" y="2616"/>
                  </a:cubicBezTo>
                  <a:lnTo>
                    <a:pt x="4033" y="568"/>
                  </a:lnTo>
                  <a:cubicBezTo>
                    <a:pt x="4128" y="442"/>
                    <a:pt x="4128" y="221"/>
                    <a:pt x="4033" y="95"/>
                  </a:cubicBezTo>
                  <a:cubicBezTo>
                    <a:pt x="3970" y="32"/>
                    <a:pt x="3876" y="1"/>
                    <a:pt x="378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3" name="Google Shape;253;p40"/>
          <p:cNvGrpSpPr/>
          <p:nvPr/>
        </p:nvGrpSpPr>
        <p:grpSpPr>
          <a:xfrm>
            <a:off x="3902206" y="3529008"/>
            <a:ext cx="381529" cy="380517"/>
            <a:chOff x="-937025" y="2064750"/>
            <a:chExt cx="292225" cy="291450"/>
          </a:xfrm>
        </p:grpSpPr>
        <p:sp>
          <p:nvSpPr>
            <p:cNvPr id="254" name="Google Shape;254;p40"/>
            <p:cNvSpPr/>
            <p:nvPr/>
          </p:nvSpPr>
          <p:spPr>
            <a:xfrm>
              <a:off x="-834625" y="2134850"/>
              <a:ext cx="86650" cy="85075"/>
            </a:xfrm>
            <a:custGeom>
              <a:avLst/>
              <a:gdLst/>
              <a:ahLst/>
              <a:cxnLst/>
              <a:rect l="l" t="t" r="r" b="b"/>
              <a:pathLst>
                <a:path w="3466" h="3403" extrusionOk="0">
                  <a:moveTo>
                    <a:pt x="1702" y="599"/>
                  </a:moveTo>
                  <a:cubicBezTo>
                    <a:pt x="1922" y="599"/>
                    <a:pt x="2080" y="788"/>
                    <a:pt x="2080" y="977"/>
                  </a:cubicBezTo>
                  <a:cubicBezTo>
                    <a:pt x="2080" y="1166"/>
                    <a:pt x="1922" y="1324"/>
                    <a:pt x="1702" y="1324"/>
                  </a:cubicBezTo>
                  <a:cubicBezTo>
                    <a:pt x="1512" y="1324"/>
                    <a:pt x="1355" y="1166"/>
                    <a:pt x="1355" y="977"/>
                  </a:cubicBezTo>
                  <a:cubicBezTo>
                    <a:pt x="1355" y="788"/>
                    <a:pt x="1512" y="599"/>
                    <a:pt x="1702" y="599"/>
                  </a:cubicBezTo>
                  <a:close/>
                  <a:moveTo>
                    <a:pt x="1765" y="2048"/>
                  </a:moveTo>
                  <a:cubicBezTo>
                    <a:pt x="2174" y="2048"/>
                    <a:pt x="2584" y="2300"/>
                    <a:pt x="2741" y="2710"/>
                  </a:cubicBezTo>
                  <a:lnTo>
                    <a:pt x="756" y="2710"/>
                  </a:lnTo>
                  <a:cubicBezTo>
                    <a:pt x="914" y="2300"/>
                    <a:pt x="1292" y="2048"/>
                    <a:pt x="1765" y="2048"/>
                  </a:cubicBezTo>
                  <a:close/>
                  <a:moveTo>
                    <a:pt x="1702" y="0"/>
                  </a:moveTo>
                  <a:cubicBezTo>
                    <a:pt x="1166" y="0"/>
                    <a:pt x="693" y="441"/>
                    <a:pt x="693" y="1009"/>
                  </a:cubicBezTo>
                  <a:cubicBezTo>
                    <a:pt x="693" y="1198"/>
                    <a:pt x="788" y="1387"/>
                    <a:pt x="851" y="1576"/>
                  </a:cubicBezTo>
                  <a:cubicBezTo>
                    <a:pt x="347" y="1891"/>
                    <a:pt x="0" y="2426"/>
                    <a:pt x="0" y="3056"/>
                  </a:cubicBezTo>
                  <a:cubicBezTo>
                    <a:pt x="0" y="3245"/>
                    <a:pt x="158" y="3403"/>
                    <a:pt x="347" y="3403"/>
                  </a:cubicBezTo>
                  <a:lnTo>
                    <a:pt x="3088" y="3403"/>
                  </a:lnTo>
                  <a:cubicBezTo>
                    <a:pt x="3308" y="3403"/>
                    <a:pt x="3466" y="3245"/>
                    <a:pt x="3466" y="3056"/>
                  </a:cubicBezTo>
                  <a:cubicBezTo>
                    <a:pt x="3434" y="2426"/>
                    <a:pt x="3088" y="1828"/>
                    <a:pt x="2584" y="1576"/>
                  </a:cubicBezTo>
                  <a:cubicBezTo>
                    <a:pt x="2710" y="1387"/>
                    <a:pt x="2741" y="1198"/>
                    <a:pt x="2741" y="1009"/>
                  </a:cubicBezTo>
                  <a:cubicBezTo>
                    <a:pt x="2741" y="441"/>
                    <a:pt x="2269" y="0"/>
                    <a:pt x="170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40"/>
            <p:cNvSpPr/>
            <p:nvPr/>
          </p:nvSpPr>
          <p:spPr>
            <a:xfrm>
              <a:off x="-936225" y="2304975"/>
              <a:ext cx="289850" cy="51225"/>
            </a:xfrm>
            <a:custGeom>
              <a:avLst/>
              <a:gdLst/>
              <a:ahLst/>
              <a:cxnLst/>
              <a:rect l="l" t="t" r="r" b="b"/>
              <a:pathLst>
                <a:path w="11594" h="2049" extrusionOk="0">
                  <a:moveTo>
                    <a:pt x="3056" y="662"/>
                  </a:moveTo>
                  <a:cubicBezTo>
                    <a:pt x="3277" y="662"/>
                    <a:pt x="3434" y="820"/>
                    <a:pt x="3434" y="1009"/>
                  </a:cubicBezTo>
                  <a:cubicBezTo>
                    <a:pt x="3434" y="1229"/>
                    <a:pt x="3277" y="1387"/>
                    <a:pt x="3056" y="1387"/>
                  </a:cubicBezTo>
                  <a:lnTo>
                    <a:pt x="1008" y="1387"/>
                  </a:lnTo>
                  <a:cubicBezTo>
                    <a:pt x="819" y="1387"/>
                    <a:pt x="662" y="1229"/>
                    <a:pt x="662" y="1009"/>
                  </a:cubicBezTo>
                  <a:cubicBezTo>
                    <a:pt x="662" y="820"/>
                    <a:pt x="819" y="662"/>
                    <a:pt x="1008" y="662"/>
                  </a:cubicBezTo>
                  <a:close/>
                  <a:moveTo>
                    <a:pt x="10586" y="693"/>
                  </a:moveTo>
                  <a:cubicBezTo>
                    <a:pt x="10775" y="693"/>
                    <a:pt x="10932" y="851"/>
                    <a:pt x="10932" y="1072"/>
                  </a:cubicBezTo>
                  <a:cubicBezTo>
                    <a:pt x="10901" y="1229"/>
                    <a:pt x="10775" y="1387"/>
                    <a:pt x="10586" y="1387"/>
                  </a:cubicBezTo>
                  <a:lnTo>
                    <a:pt x="4001" y="1387"/>
                  </a:lnTo>
                  <a:cubicBezTo>
                    <a:pt x="4096" y="1166"/>
                    <a:pt x="4096" y="914"/>
                    <a:pt x="4001" y="693"/>
                  </a:cubicBezTo>
                  <a:close/>
                  <a:moveTo>
                    <a:pt x="1008" y="0"/>
                  </a:moveTo>
                  <a:cubicBezTo>
                    <a:pt x="473" y="0"/>
                    <a:pt x="0" y="473"/>
                    <a:pt x="0" y="1009"/>
                  </a:cubicBezTo>
                  <a:cubicBezTo>
                    <a:pt x="0" y="1576"/>
                    <a:pt x="473" y="2048"/>
                    <a:pt x="1008" y="2048"/>
                  </a:cubicBezTo>
                  <a:lnTo>
                    <a:pt x="10586" y="2048"/>
                  </a:lnTo>
                  <a:cubicBezTo>
                    <a:pt x="11121" y="2048"/>
                    <a:pt x="11594" y="1576"/>
                    <a:pt x="11594" y="1009"/>
                  </a:cubicBezTo>
                  <a:cubicBezTo>
                    <a:pt x="11594" y="473"/>
                    <a:pt x="11121" y="0"/>
                    <a:pt x="1058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40"/>
            <p:cNvSpPr/>
            <p:nvPr/>
          </p:nvSpPr>
          <p:spPr>
            <a:xfrm>
              <a:off x="-937025" y="2064750"/>
              <a:ext cx="292225" cy="223125"/>
            </a:xfrm>
            <a:custGeom>
              <a:avLst/>
              <a:gdLst/>
              <a:ahLst/>
              <a:cxnLst/>
              <a:rect l="l" t="t" r="r" b="b"/>
              <a:pathLst>
                <a:path w="11689" h="8925" extrusionOk="0">
                  <a:moveTo>
                    <a:pt x="3813" y="662"/>
                  </a:moveTo>
                  <a:cubicBezTo>
                    <a:pt x="4002" y="662"/>
                    <a:pt x="4159" y="820"/>
                    <a:pt x="4159" y="1009"/>
                  </a:cubicBezTo>
                  <a:lnTo>
                    <a:pt x="4159" y="1355"/>
                  </a:lnTo>
                  <a:lnTo>
                    <a:pt x="3813" y="1355"/>
                  </a:lnTo>
                  <a:cubicBezTo>
                    <a:pt x="3246" y="1355"/>
                    <a:pt x="2773" y="1828"/>
                    <a:pt x="2773" y="2395"/>
                  </a:cubicBezTo>
                  <a:lnTo>
                    <a:pt x="2773" y="4978"/>
                  </a:lnTo>
                  <a:lnTo>
                    <a:pt x="2080" y="5703"/>
                  </a:lnTo>
                  <a:lnTo>
                    <a:pt x="2080" y="5199"/>
                  </a:lnTo>
                  <a:cubicBezTo>
                    <a:pt x="2080" y="4978"/>
                    <a:pt x="1922" y="4821"/>
                    <a:pt x="1702" y="4821"/>
                  </a:cubicBezTo>
                  <a:lnTo>
                    <a:pt x="1040" y="4821"/>
                  </a:lnTo>
                  <a:cubicBezTo>
                    <a:pt x="851" y="4821"/>
                    <a:pt x="694" y="4663"/>
                    <a:pt x="694" y="4474"/>
                  </a:cubicBezTo>
                  <a:lnTo>
                    <a:pt x="694" y="1009"/>
                  </a:lnTo>
                  <a:cubicBezTo>
                    <a:pt x="694" y="820"/>
                    <a:pt x="851" y="662"/>
                    <a:pt x="1040" y="662"/>
                  </a:cubicBezTo>
                  <a:close/>
                  <a:moveTo>
                    <a:pt x="10649" y="662"/>
                  </a:moveTo>
                  <a:cubicBezTo>
                    <a:pt x="10838" y="662"/>
                    <a:pt x="10996" y="820"/>
                    <a:pt x="10996" y="1009"/>
                  </a:cubicBezTo>
                  <a:lnTo>
                    <a:pt x="10996" y="4474"/>
                  </a:lnTo>
                  <a:cubicBezTo>
                    <a:pt x="10996" y="4695"/>
                    <a:pt x="10838" y="4852"/>
                    <a:pt x="10649" y="4852"/>
                  </a:cubicBezTo>
                  <a:lnTo>
                    <a:pt x="9893" y="4852"/>
                  </a:lnTo>
                  <a:cubicBezTo>
                    <a:pt x="9704" y="4852"/>
                    <a:pt x="9547" y="5010"/>
                    <a:pt x="9547" y="5199"/>
                  </a:cubicBezTo>
                  <a:lnTo>
                    <a:pt x="9547" y="5703"/>
                  </a:lnTo>
                  <a:lnTo>
                    <a:pt x="8885" y="5010"/>
                  </a:lnTo>
                  <a:lnTo>
                    <a:pt x="8885" y="2395"/>
                  </a:lnTo>
                  <a:cubicBezTo>
                    <a:pt x="8885" y="1859"/>
                    <a:pt x="8412" y="1387"/>
                    <a:pt x="7845" y="1387"/>
                  </a:cubicBezTo>
                  <a:lnTo>
                    <a:pt x="7499" y="1387"/>
                  </a:lnTo>
                  <a:lnTo>
                    <a:pt x="7499" y="1009"/>
                  </a:lnTo>
                  <a:cubicBezTo>
                    <a:pt x="7499" y="820"/>
                    <a:pt x="7656" y="662"/>
                    <a:pt x="7845" y="662"/>
                  </a:cubicBezTo>
                  <a:close/>
                  <a:moveTo>
                    <a:pt x="7845" y="2048"/>
                  </a:moveTo>
                  <a:cubicBezTo>
                    <a:pt x="8066" y="2048"/>
                    <a:pt x="8223" y="2206"/>
                    <a:pt x="8223" y="2395"/>
                  </a:cubicBezTo>
                  <a:lnTo>
                    <a:pt x="8223" y="6522"/>
                  </a:lnTo>
                  <a:cubicBezTo>
                    <a:pt x="8223" y="6742"/>
                    <a:pt x="8066" y="6900"/>
                    <a:pt x="7845" y="6900"/>
                  </a:cubicBezTo>
                  <a:lnTo>
                    <a:pt x="6711" y="6900"/>
                  </a:lnTo>
                  <a:cubicBezTo>
                    <a:pt x="6585" y="6900"/>
                    <a:pt x="6491" y="6931"/>
                    <a:pt x="6428" y="7057"/>
                  </a:cubicBezTo>
                  <a:lnTo>
                    <a:pt x="5798" y="8003"/>
                  </a:lnTo>
                  <a:lnTo>
                    <a:pt x="5167" y="7057"/>
                  </a:lnTo>
                  <a:cubicBezTo>
                    <a:pt x="5104" y="6963"/>
                    <a:pt x="5010" y="6900"/>
                    <a:pt x="4915" y="6900"/>
                  </a:cubicBezTo>
                  <a:lnTo>
                    <a:pt x="3750" y="6900"/>
                  </a:lnTo>
                  <a:cubicBezTo>
                    <a:pt x="3561" y="6900"/>
                    <a:pt x="3403" y="6742"/>
                    <a:pt x="3403" y="6522"/>
                  </a:cubicBezTo>
                  <a:lnTo>
                    <a:pt x="3403" y="2395"/>
                  </a:lnTo>
                  <a:cubicBezTo>
                    <a:pt x="3403" y="2206"/>
                    <a:pt x="3561" y="2048"/>
                    <a:pt x="3750" y="2048"/>
                  </a:cubicBezTo>
                  <a:close/>
                  <a:moveTo>
                    <a:pt x="1009" y="0"/>
                  </a:moveTo>
                  <a:cubicBezTo>
                    <a:pt x="473" y="0"/>
                    <a:pt x="1" y="473"/>
                    <a:pt x="1" y="1009"/>
                  </a:cubicBezTo>
                  <a:lnTo>
                    <a:pt x="1" y="4474"/>
                  </a:lnTo>
                  <a:cubicBezTo>
                    <a:pt x="1" y="5041"/>
                    <a:pt x="473" y="5514"/>
                    <a:pt x="1009" y="5514"/>
                  </a:cubicBezTo>
                  <a:lnTo>
                    <a:pt x="1355" y="5514"/>
                  </a:lnTo>
                  <a:lnTo>
                    <a:pt x="1355" y="6522"/>
                  </a:lnTo>
                  <a:cubicBezTo>
                    <a:pt x="1355" y="6736"/>
                    <a:pt x="1544" y="6877"/>
                    <a:pt x="1724" y="6877"/>
                  </a:cubicBezTo>
                  <a:cubicBezTo>
                    <a:pt x="1809" y="6877"/>
                    <a:pt x="1893" y="6845"/>
                    <a:pt x="1954" y="6774"/>
                  </a:cubicBezTo>
                  <a:lnTo>
                    <a:pt x="2742" y="5986"/>
                  </a:lnTo>
                  <a:lnTo>
                    <a:pt x="2742" y="6522"/>
                  </a:lnTo>
                  <a:cubicBezTo>
                    <a:pt x="2742" y="7089"/>
                    <a:pt x="3214" y="7562"/>
                    <a:pt x="3781" y="7562"/>
                  </a:cubicBezTo>
                  <a:lnTo>
                    <a:pt x="4726" y="7562"/>
                  </a:lnTo>
                  <a:lnTo>
                    <a:pt x="5545" y="8759"/>
                  </a:lnTo>
                  <a:cubicBezTo>
                    <a:pt x="5608" y="8869"/>
                    <a:pt x="5719" y="8924"/>
                    <a:pt x="5825" y="8924"/>
                  </a:cubicBezTo>
                  <a:cubicBezTo>
                    <a:pt x="5931" y="8924"/>
                    <a:pt x="6034" y="8869"/>
                    <a:pt x="6081" y="8759"/>
                  </a:cubicBezTo>
                  <a:lnTo>
                    <a:pt x="6932" y="7562"/>
                  </a:lnTo>
                  <a:lnTo>
                    <a:pt x="7877" y="7562"/>
                  </a:lnTo>
                  <a:cubicBezTo>
                    <a:pt x="8412" y="7562"/>
                    <a:pt x="8885" y="7089"/>
                    <a:pt x="8885" y="6522"/>
                  </a:cubicBezTo>
                  <a:lnTo>
                    <a:pt x="8885" y="5986"/>
                  </a:lnTo>
                  <a:lnTo>
                    <a:pt x="9673" y="6774"/>
                  </a:lnTo>
                  <a:cubicBezTo>
                    <a:pt x="9733" y="6845"/>
                    <a:pt x="9817" y="6877"/>
                    <a:pt x="9903" y="6877"/>
                  </a:cubicBezTo>
                  <a:cubicBezTo>
                    <a:pt x="10083" y="6877"/>
                    <a:pt x="10271" y="6736"/>
                    <a:pt x="10271" y="6522"/>
                  </a:cubicBezTo>
                  <a:lnTo>
                    <a:pt x="10271" y="5514"/>
                  </a:lnTo>
                  <a:lnTo>
                    <a:pt x="10649" y="5514"/>
                  </a:lnTo>
                  <a:cubicBezTo>
                    <a:pt x="11216" y="5514"/>
                    <a:pt x="11689" y="5041"/>
                    <a:pt x="11689" y="4474"/>
                  </a:cubicBezTo>
                  <a:lnTo>
                    <a:pt x="11689" y="1009"/>
                  </a:lnTo>
                  <a:cubicBezTo>
                    <a:pt x="11689" y="441"/>
                    <a:pt x="11216" y="0"/>
                    <a:pt x="10649" y="0"/>
                  </a:cubicBezTo>
                  <a:lnTo>
                    <a:pt x="7845" y="0"/>
                  </a:lnTo>
                  <a:cubicBezTo>
                    <a:pt x="7310" y="0"/>
                    <a:pt x="6837" y="473"/>
                    <a:pt x="6837" y="1009"/>
                  </a:cubicBezTo>
                  <a:lnTo>
                    <a:pt x="6837" y="1387"/>
                  </a:lnTo>
                  <a:lnTo>
                    <a:pt x="4789" y="1387"/>
                  </a:lnTo>
                  <a:lnTo>
                    <a:pt x="4789" y="1009"/>
                  </a:lnTo>
                  <a:cubicBezTo>
                    <a:pt x="4789" y="473"/>
                    <a:pt x="4317" y="0"/>
                    <a:pt x="3781"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7" name="Google Shape;257;p40"/>
          <p:cNvGrpSpPr/>
          <p:nvPr/>
        </p:nvGrpSpPr>
        <p:grpSpPr>
          <a:xfrm>
            <a:off x="5176690" y="2382306"/>
            <a:ext cx="293107" cy="380517"/>
            <a:chOff x="-3462150" y="2046625"/>
            <a:chExt cx="224500" cy="291450"/>
          </a:xfrm>
        </p:grpSpPr>
        <p:sp>
          <p:nvSpPr>
            <p:cNvPr id="258" name="Google Shape;258;p40"/>
            <p:cNvSpPr/>
            <p:nvPr/>
          </p:nvSpPr>
          <p:spPr>
            <a:xfrm>
              <a:off x="-3425125" y="2253000"/>
              <a:ext cx="51225" cy="50425"/>
            </a:xfrm>
            <a:custGeom>
              <a:avLst/>
              <a:gdLst/>
              <a:ahLst/>
              <a:cxnLst/>
              <a:rect l="l" t="t" r="r" b="b"/>
              <a:pathLst>
                <a:path w="2049" h="2017" extrusionOk="0">
                  <a:moveTo>
                    <a:pt x="1009" y="662"/>
                  </a:moveTo>
                  <a:cubicBezTo>
                    <a:pt x="1198" y="662"/>
                    <a:pt x="1355" y="819"/>
                    <a:pt x="1355" y="1008"/>
                  </a:cubicBezTo>
                  <a:cubicBezTo>
                    <a:pt x="1355" y="1197"/>
                    <a:pt x="1166" y="1355"/>
                    <a:pt x="1009" y="1355"/>
                  </a:cubicBezTo>
                  <a:cubicBezTo>
                    <a:pt x="820" y="1355"/>
                    <a:pt x="662" y="1197"/>
                    <a:pt x="662" y="1008"/>
                  </a:cubicBezTo>
                  <a:cubicBezTo>
                    <a:pt x="662" y="819"/>
                    <a:pt x="820" y="662"/>
                    <a:pt x="1009" y="662"/>
                  </a:cubicBezTo>
                  <a:close/>
                  <a:moveTo>
                    <a:pt x="1009" y="0"/>
                  </a:moveTo>
                  <a:cubicBezTo>
                    <a:pt x="473" y="0"/>
                    <a:pt x="0" y="441"/>
                    <a:pt x="0" y="1008"/>
                  </a:cubicBezTo>
                  <a:cubicBezTo>
                    <a:pt x="0" y="1575"/>
                    <a:pt x="473" y="2016"/>
                    <a:pt x="1009" y="2016"/>
                  </a:cubicBezTo>
                  <a:cubicBezTo>
                    <a:pt x="1576" y="2016"/>
                    <a:pt x="2048" y="1575"/>
                    <a:pt x="2048" y="1008"/>
                  </a:cubicBezTo>
                  <a:cubicBezTo>
                    <a:pt x="2048" y="441"/>
                    <a:pt x="1576" y="0"/>
                    <a:pt x="100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40"/>
            <p:cNvSpPr/>
            <p:nvPr/>
          </p:nvSpPr>
          <p:spPr>
            <a:xfrm>
              <a:off x="-3425125" y="2116725"/>
              <a:ext cx="51225" cy="49650"/>
            </a:xfrm>
            <a:custGeom>
              <a:avLst/>
              <a:gdLst/>
              <a:ahLst/>
              <a:cxnLst/>
              <a:rect l="l" t="t" r="r" b="b"/>
              <a:pathLst>
                <a:path w="2049" h="1986" extrusionOk="0">
                  <a:moveTo>
                    <a:pt x="343" y="1"/>
                  </a:moveTo>
                  <a:cubicBezTo>
                    <a:pt x="252" y="1"/>
                    <a:pt x="158" y="32"/>
                    <a:pt x="95" y="95"/>
                  </a:cubicBezTo>
                  <a:cubicBezTo>
                    <a:pt x="0" y="190"/>
                    <a:pt x="0" y="442"/>
                    <a:pt x="95" y="536"/>
                  </a:cubicBezTo>
                  <a:lnTo>
                    <a:pt x="536" y="977"/>
                  </a:lnTo>
                  <a:lnTo>
                    <a:pt x="95" y="1418"/>
                  </a:lnTo>
                  <a:cubicBezTo>
                    <a:pt x="0" y="1544"/>
                    <a:pt x="0" y="1765"/>
                    <a:pt x="95" y="1891"/>
                  </a:cubicBezTo>
                  <a:cubicBezTo>
                    <a:pt x="158" y="1954"/>
                    <a:pt x="252" y="1986"/>
                    <a:pt x="343" y="1986"/>
                  </a:cubicBezTo>
                  <a:cubicBezTo>
                    <a:pt x="434" y="1986"/>
                    <a:pt x="520" y="1954"/>
                    <a:pt x="568" y="1891"/>
                  </a:cubicBezTo>
                  <a:lnTo>
                    <a:pt x="1009" y="1450"/>
                  </a:lnTo>
                  <a:lnTo>
                    <a:pt x="1450" y="1891"/>
                  </a:lnTo>
                  <a:cubicBezTo>
                    <a:pt x="1513" y="1954"/>
                    <a:pt x="1599" y="1986"/>
                    <a:pt x="1686" y="1986"/>
                  </a:cubicBezTo>
                  <a:cubicBezTo>
                    <a:pt x="1773" y="1986"/>
                    <a:pt x="1859" y="1954"/>
                    <a:pt x="1922" y="1891"/>
                  </a:cubicBezTo>
                  <a:cubicBezTo>
                    <a:pt x="2048" y="1765"/>
                    <a:pt x="2048" y="1544"/>
                    <a:pt x="1922" y="1418"/>
                  </a:cubicBezTo>
                  <a:lnTo>
                    <a:pt x="1481" y="977"/>
                  </a:lnTo>
                  <a:lnTo>
                    <a:pt x="1922" y="536"/>
                  </a:lnTo>
                  <a:cubicBezTo>
                    <a:pt x="2048" y="442"/>
                    <a:pt x="2048" y="190"/>
                    <a:pt x="1922" y="95"/>
                  </a:cubicBezTo>
                  <a:cubicBezTo>
                    <a:pt x="1859" y="32"/>
                    <a:pt x="1773" y="1"/>
                    <a:pt x="1686" y="1"/>
                  </a:cubicBezTo>
                  <a:cubicBezTo>
                    <a:pt x="1599" y="1"/>
                    <a:pt x="1513" y="32"/>
                    <a:pt x="1450" y="95"/>
                  </a:cubicBezTo>
                  <a:lnTo>
                    <a:pt x="1009" y="505"/>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40"/>
            <p:cNvSpPr/>
            <p:nvPr/>
          </p:nvSpPr>
          <p:spPr>
            <a:xfrm>
              <a:off x="-3425125" y="2185250"/>
              <a:ext cx="51225" cy="49650"/>
            </a:xfrm>
            <a:custGeom>
              <a:avLst/>
              <a:gdLst/>
              <a:ahLst/>
              <a:cxnLst/>
              <a:rect l="l" t="t" r="r" b="b"/>
              <a:pathLst>
                <a:path w="2049" h="1986" extrusionOk="0">
                  <a:moveTo>
                    <a:pt x="343" y="1"/>
                  </a:moveTo>
                  <a:cubicBezTo>
                    <a:pt x="252" y="1"/>
                    <a:pt x="158" y="32"/>
                    <a:pt x="95" y="95"/>
                  </a:cubicBezTo>
                  <a:cubicBezTo>
                    <a:pt x="0" y="221"/>
                    <a:pt x="0" y="442"/>
                    <a:pt x="95" y="568"/>
                  </a:cubicBezTo>
                  <a:lnTo>
                    <a:pt x="536" y="1009"/>
                  </a:lnTo>
                  <a:lnTo>
                    <a:pt x="95" y="1418"/>
                  </a:lnTo>
                  <a:cubicBezTo>
                    <a:pt x="0" y="1544"/>
                    <a:pt x="0" y="1796"/>
                    <a:pt x="95" y="1891"/>
                  </a:cubicBezTo>
                  <a:cubicBezTo>
                    <a:pt x="158" y="1954"/>
                    <a:pt x="252" y="1985"/>
                    <a:pt x="343" y="1985"/>
                  </a:cubicBezTo>
                  <a:cubicBezTo>
                    <a:pt x="434" y="1985"/>
                    <a:pt x="520" y="1954"/>
                    <a:pt x="568" y="1891"/>
                  </a:cubicBezTo>
                  <a:lnTo>
                    <a:pt x="1009" y="1481"/>
                  </a:lnTo>
                  <a:lnTo>
                    <a:pt x="1450" y="1891"/>
                  </a:lnTo>
                  <a:cubicBezTo>
                    <a:pt x="1513" y="1954"/>
                    <a:pt x="1599" y="1985"/>
                    <a:pt x="1686" y="1985"/>
                  </a:cubicBezTo>
                  <a:cubicBezTo>
                    <a:pt x="1773" y="1985"/>
                    <a:pt x="1859" y="1954"/>
                    <a:pt x="1922" y="1891"/>
                  </a:cubicBezTo>
                  <a:cubicBezTo>
                    <a:pt x="2048" y="1796"/>
                    <a:pt x="2048" y="1544"/>
                    <a:pt x="1922" y="1418"/>
                  </a:cubicBezTo>
                  <a:lnTo>
                    <a:pt x="1481" y="1009"/>
                  </a:lnTo>
                  <a:lnTo>
                    <a:pt x="1922" y="568"/>
                  </a:lnTo>
                  <a:cubicBezTo>
                    <a:pt x="2048" y="410"/>
                    <a:pt x="2048" y="221"/>
                    <a:pt x="1922" y="95"/>
                  </a:cubicBezTo>
                  <a:cubicBezTo>
                    <a:pt x="1859" y="32"/>
                    <a:pt x="1773" y="1"/>
                    <a:pt x="1686" y="1"/>
                  </a:cubicBezTo>
                  <a:cubicBezTo>
                    <a:pt x="1599" y="1"/>
                    <a:pt x="1513" y="32"/>
                    <a:pt x="1450" y="95"/>
                  </a:cubicBezTo>
                  <a:lnTo>
                    <a:pt x="1009" y="536"/>
                  </a:lnTo>
                  <a:lnTo>
                    <a:pt x="568" y="95"/>
                  </a:lnTo>
                  <a:cubicBezTo>
                    <a:pt x="520" y="32"/>
                    <a:pt x="434" y="1"/>
                    <a:pt x="34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40"/>
            <p:cNvSpPr/>
            <p:nvPr/>
          </p:nvSpPr>
          <p:spPr>
            <a:xfrm>
              <a:off x="-3462150" y="2046625"/>
              <a:ext cx="224500" cy="291450"/>
            </a:xfrm>
            <a:custGeom>
              <a:avLst/>
              <a:gdLst/>
              <a:ahLst/>
              <a:cxnLst/>
              <a:rect l="l" t="t" r="r" b="b"/>
              <a:pathLst>
                <a:path w="8980" h="11658" extrusionOk="0">
                  <a:moveTo>
                    <a:pt x="5924" y="694"/>
                  </a:moveTo>
                  <a:cubicBezTo>
                    <a:pt x="6113" y="694"/>
                    <a:pt x="6270" y="851"/>
                    <a:pt x="6270" y="1040"/>
                  </a:cubicBezTo>
                  <a:cubicBezTo>
                    <a:pt x="6270" y="1229"/>
                    <a:pt x="6113" y="1387"/>
                    <a:pt x="5924" y="1387"/>
                  </a:cubicBezTo>
                  <a:lnTo>
                    <a:pt x="3151" y="1387"/>
                  </a:lnTo>
                  <a:cubicBezTo>
                    <a:pt x="2962" y="1387"/>
                    <a:pt x="2805" y="1229"/>
                    <a:pt x="2805" y="1040"/>
                  </a:cubicBezTo>
                  <a:cubicBezTo>
                    <a:pt x="2805" y="851"/>
                    <a:pt x="2962" y="694"/>
                    <a:pt x="3151" y="694"/>
                  </a:cubicBezTo>
                  <a:close/>
                  <a:moveTo>
                    <a:pt x="8034" y="1356"/>
                  </a:moveTo>
                  <a:cubicBezTo>
                    <a:pt x="8255" y="1356"/>
                    <a:pt x="8413" y="1513"/>
                    <a:pt x="8413" y="1702"/>
                  </a:cubicBezTo>
                  <a:lnTo>
                    <a:pt x="8413" y="10649"/>
                  </a:lnTo>
                  <a:lnTo>
                    <a:pt x="8287" y="10649"/>
                  </a:lnTo>
                  <a:cubicBezTo>
                    <a:pt x="8287" y="10838"/>
                    <a:pt x="8129" y="10996"/>
                    <a:pt x="7940" y="10996"/>
                  </a:cubicBezTo>
                  <a:lnTo>
                    <a:pt x="1103" y="10996"/>
                  </a:lnTo>
                  <a:cubicBezTo>
                    <a:pt x="914" y="10996"/>
                    <a:pt x="757" y="10838"/>
                    <a:pt x="757" y="10649"/>
                  </a:cubicBezTo>
                  <a:lnTo>
                    <a:pt x="757" y="1702"/>
                  </a:lnTo>
                  <a:cubicBezTo>
                    <a:pt x="757" y="1513"/>
                    <a:pt x="914" y="1356"/>
                    <a:pt x="1103" y="1356"/>
                  </a:cubicBezTo>
                  <a:lnTo>
                    <a:pt x="2206" y="1356"/>
                  </a:lnTo>
                  <a:cubicBezTo>
                    <a:pt x="2364" y="1734"/>
                    <a:pt x="2742" y="2017"/>
                    <a:pt x="3214" y="2017"/>
                  </a:cubicBezTo>
                  <a:lnTo>
                    <a:pt x="5955" y="2017"/>
                  </a:lnTo>
                  <a:cubicBezTo>
                    <a:pt x="6396" y="2017"/>
                    <a:pt x="6774" y="1734"/>
                    <a:pt x="6932" y="1356"/>
                  </a:cubicBezTo>
                  <a:close/>
                  <a:moveTo>
                    <a:pt x="3120" y="1"/>
                  </a:moveTo>
                  <a:cubicBezTo>
                    <a:pt x="2679" y="1"/>
                    <a:pt x="2301" y="284"/>
                    <a:pt x="2143" y="694"/>
                  </a:cubicBezTo>
                  <a:lnTo>
                    <a:pt x="1040" y="694"/>
                  </a:lnTo>
                  <a:cubicBezTo>
                    <a:pt x="473" y="694"/>
                    <a:pt x="1" y="1166"/>
                    <a:pt x="1" y="1702"/>
                  </a:cubicBezTo>
                  <a:lnTo>
                    <a:pt x="1" y="10649"/>
                  </a:lnTo>
                  <a:cubicBezTo>
                    <a:pt x="1" y="11185"/>
                    <a:pt x="473" y="11658"/>
                    <a:pt x="1040" y="11658"/>
                  </a:cubicBezTo>
                  <a:lnTo>
                    <a:pt x="7877" y="11658"/>
                  </a:lnTo>
                  <a:cubicBezTo>
                    <a:pt x="8444" y="11658"/>
                    <a:pt x="8917" y="11185"/>
                    <a:pt x="8917" y="10649"/>
                  </a:cubicBezTo>
                  <a:lnTo>
                    <a:pt x="8917" y="1702"/>
                  </a:lnTo>
                  <a:cubicBezTo>
                    <a:pt x="8980" y="1166"/>
                    <a:pt x="8507" y="694"/>
                    <a:pt x="7971" y="694"/>
                  </a:cubicBezTo>
                  <a:lnTo>
                    <a:pt x="6869" y="694"/>
                  </a:lnTo>
                  <a:cubicBezTo>
                    <a:pt x="6711" y="284"/>
                    <a:pt x="6365" y="1"/>
                    <a:pt x="589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40"/>
            <p:cNvSpPr/>
            <p:nvPr/>
          </p:nvSpPr>
          <p:spPr>
            <a:xfrm>
              <a:off x="-3358175" y="2133275"/>
              <a:ext cx="86650" cy="18125"/>
            </a:xfrm>
            <a:custGeom>
              <a:avLst/>
              <a:gdLst/>
              <a:ahLst/>
              <a:cxnLst/>
              <a:rect l="l" t="t" r="r" b="b"/>
              <a:pathLst>
                <a:path w="3466" h="725" extrusionOk="0">
                  <a:moveTo>
                    <a:pt x="347" y="0"/>
                  </a:moveTo>
                  <a:cubicBezTo>
                    <a:pt x="158" y="0"/>
                    <a:pt x="0" y="158"/>
                    <a:pt x="0" y="378"/>
                  </a:cubicBezTo>
                  <a:cubicBezTo>
                    <a:pt x="0" y="567"/>
                    <a:pt x="158" y="725"/>
                    <a:pt x="347" y="725"/>
                  </a:cubicBezTo>
                  <a:lnTo>
                    <a:pt x="3088" y="725"/>
                  </a:lnTo>
                  <a:cubicBezTo>
                    <a:pt x="3308" y="725"/>
                    <a:pt x="3466" y="567"/>
                    <a:pt x="3466" y="378"/>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40"/>
            <p:cNvSpPr/>
            <p:nvPr/>
          </p:nvSpPr>
          <p:spPr>
            <a:xfrm>
              <a:off x="-3358175" y="2201800"/>
              <a:ext cx="86650" cy="17350"/>
            </a:xfrm>
            <a:custGeom>
              <a:avLst/>
              <a:gdLst/>
              <a:ahLst/>
              <a:cxnLst/>
              <a:rect l="l" t="t" r="r" b="b"/>
              <a:pathLst>
                <a:path w="3466" h="694" extrusionOk="0">
                  <a:moveTo>
                    <a:pt x="347" y="0"/>
                  </a:moveTo>
                  <a:cubicBezTo>
                    <a:pt x="158" y="0"/>
                    <a:pt x="0" y="158"/>
                    <a:pt x="0" y="347"/>
                  </a:cubicBezTo>
                  <a:cubicBezTo>
                    <a:pt x="0" y="536"/>
                    <a:pt x="158" y="693"/>
                    <a:pt x="347" y="693"/>
                  </a:cubicBezTo>
                  <a:lnTo>
                    <a:pt x="3088" y="693"/>
                  </a:lnTo>
                  <a:cubicBezTo>
                    <a:pt x="3308" y="693"/>
                    <a:pt x="3466" y="536"/>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40"/>
            <p:cNvSpPr/>
            <p:nvPr/>
          </p:nvSpPr>
          <p:spPr>
            <a:xfrm>
              <a:off x="-3358175" y="2270325"/>
              <a:ext cx="86650" cy="18125"/>
            </a:xfrm>
            <a:custGeom>
              <a:avLst/>
              <a:gdLst/>
              <a:ahLst/>
              <a:cxnLst/>
              <a:rect l="l" t="t" r="r" b="b"/>
              <a:pathLst>
                <a:path w="3466" h="725" extrusionOk="0">
                  <a:moveTo>
                    <a:pt x="347" y="0"/>
                  </a:moveTo>
                  <a:cubicBezTo>
                    <a:pt x="158" y="0"/>
                    <a:pt x="0" y="158"/>
                    <a:pt x="0" y="347"/>
                  </a:cubicBezTo>
                  <a:cubicBezTo>
                    <a:pt x="0" y="567"/>
                    <a:pt x="158" y="725"/>
                    <a:pt x="347" y="725"/>
                  </a:cubicBezTo>
                  <a:lnTo>
                    <a:pt x="3088" y="725"/>
                  </a:lnTo>
                  <a:cubicBezTo>
                    <a:pt x="3308" y="725"/>
                    <a:pt x="3466" y="567"/>
                    <a:pt x="3466" y="347"/>
                  </a:cubicBezTo>
                  <a:cubicBezTo>
                    <a:pt x="3466" y="158"/>
                    <a:pt x="3308" y="0"/>
                    <a:pt x="3088"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57" name="Google Shape;495;p51">
            <a:extLst>
              <a:ext uri="{FF2B5EF4-FFF2-40B4-BE49-F238E27FC236}">
                <a16:creationId xmlns:a16="http://schemas.microsoft.com/office/drawing/2014/main" id="{EA59E416-3CF1-4457-BA8C-E070FD1E8999}"/>
              </a:ext>
            </a:extLst>
          </p:cNvPr>
          <p:cNvPicPr preferRelativeResize="0"/>
          <p:nvPr/>
        </p:nvPicPr>
        <p:blipFill>
          <a:blip r:embed="rId5">
            <a:alphaModFix/>
          </a:blip>
          <a:stretch>
            <a:fillRect/>
          </a:stretch>
        </p:blipFill>
        <p:spPr>
          <a:xfrm>
            <a:off x="4981604" y="332540"/>
            <a:ext cx="808847" cy="819252"/>
          </a:xfrm>
          <a:prstGeom prst="rect">
            <a:avLst/>
          </a:prstGeom>
          <a:noFill/>
          <a:ln>
            <a:noFill/>
          </a:ln>
        </p:spPr>
      </p:pic>
      <p:pic>
        <p:nvPicPr>
          <p:cNvPr id="58" name="Google Shape;495;p51">
            <a:extLst>
              <a:ext uri="{FF2B5EF4-FFF2-40B4-BE49-F238E27FC236}">
                <a16:creationId xmlns:a16="http://schemas.microsoft.com/office/drawing/2014/main" id="{58FA4248-8032-44B2-A9B5-5E74014FB4C7}"/>
              </a:ext>
            </a:extLst>
          </p:cNvPr>
          <p:cNvPicPr preferRelativeResize="0"/>
          <p:nvPr/>
        </p:nvPicPr>
        <p:blipFill>
          <a:blip r:embed="rId5">
            <a:alphaModFix/>
          </a:blip>
          <a:stretch>
            <a:fillRect/>
          </a:stretch>
        </p:blipFill>
        <p:spPr>
          <a:xfrm>
            <a:off x="3663868" y="3258184"/>
            <a:ext cx="809072" cy="817629"/>
          </a:xfrm>
          <a:prstGeom prst="rect">
            <a:avLst/>
          </a:prstGeom>
          <a:noFill/>
          <a:ln>
            <a:noFill/>
          </a:ln>
        </p:spPr>
      </p:pic>
      <p:pic>
        <p:nvPicPr>
          <p:cNvPr id="59" name="Google Shape;498;p51">
            <a:extLst>
              <a:ext uri="{FF2B5EF4-FFF2-40B4-BE49-F238E27FC236}">
                <a16:creationId xmlns:a16="http://schemas.microsoft.com/office/drawing/2014/main" id="{6B5E74C4-01C8-4ED6-8929-3B92FEF4D4FC}"/>
              </a:ext>
            </a:extLst>
          </p:cNvPr>
          <p:cNvPicPr preferRelativeResize="0"/>
          <p:nvPr/>
        </p:nvPicPr>
        <p:blipFill>
          <a:blip r:embed="rId6">
            <a:alphaModFix/>
          </a:blip>
          <a:stretch>
            <a:fillRect/>
          </a:stretch>
        </p:blipFill>
        <p:spPr>
          <a:xfrm>
            <a:off x="4904402" y="2277068"/>
            <a:ext cx="860353" cy="826739"/>
          </a:xfrm>
          <a:prstGeom prst="rect">
            <a:avLst/>
          </a:prstGeom>
          <a:noFill/>
          <a:ln>
            <a:noFill/>
          </a:ln>
        </p:spPr>
      </p:pic>
      <p:sp>
        <p:nvSpPr>
          <p:cNvPr id="60" name="Google Shape;848;p62">
            <a:extLst>
              <a:ext uri="{FF2B5EF4-FFF2-40B4-BE49-F238E27FC236}">
                <a16:creationId xmlns:a16="http://schemas.microsoft.com/office/drawing/2014/main" id="{696BBE58-D109-4043-81FA-807DC371DBDB}"/>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61" name="Google Shape;148;p34">
            <a:extLst>
              <a:ext uri="{FF2B5EF4-FFF2-40B4-BE49-F238E27FC236}">
                <a16:creationId xmlns:a16="http://schemas.microsoft.com/office/drawing/2014/main" id="{58649B6E-829D-492A-8D83-111B8CE4928C}"/>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3. Nhận xét</a:t>
            </a:r>
          </a:p>
        </p:txBody>
      </p:sp>
    </p:spTree>
    <p:extLst>
      <p:ext uri="{BB962C8B-B14F-4D97-AF65-F5344CB8AC3E}">
        <p14:creationId xmlns:p14="http://schemas.microsoft.com/office/powerpoint/2010/main" val="208006626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39"/>
                                        </p:tgtEl>
                                        <p:attrNameLst>
                                          <p:attrName>style.visibility</p:attrName>
                                        </p:attrNameLst>
                                      </p:cBhvr>
                                      <p:to>
                                        <p:strVal val="visible"/>
                                      </p:to>
                                    </p:set>
                                    <p:animEffect transition="in" filter="fade">
                                      <p:cBhvr>
                                        <p:cTn id="7" dur="500"/>
                                        <p:tgtEl>
                                          <p:spTgt spid="239"/>
                                        </p:tgtEl>
                                      </p:cBhvr>
                                    </p:animEffect>
                                    <p:anim calcmode="lin" valueType="num">
                                      <p:cBhvr>
                                        <p:cTn id="8" dur="500" fill="hold"/>
                                        <p:tgtEl>
                                          <p:spTgt spid="239"/>
                                        </p:tgtEl>
                                        <p:attrNameLst>
                                          <p:attrName>ppt_x</p:attrName>
                                        </p:attrNameLst>
                                      </p:cBhvr>
                                      <p:tavLst>
                                        <p:tav tm="0">
                                          <p:val>
                                            <p:strVal val="#ppt_x"/>
                                          </p:val>
                                        </p:tav>
                                        <p:tav tm="100000">
                                          <p:val>
                                            <p:strVal val="#ppt_x"/>
                                          </p:val>
                                        </p:tav>
                                      </p:tavLst>
                                    </p:anim>
                                    <p:anim calcmode="lin" valueType="num">
                                      <p:cBhvr>
                                        <p:cTn id="9" dur="500" fill="hold"/>
                                        <p:tgtEl>
                                          <p:spTgt spid="2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0"/>
                                        </p:tgtEl>
                                        <p:attrNameLst>
                                          <p:attrName>style.visibility</p:attrName>
                                        </p:attrNameLst>
                                      </p:cBhvr>
                                      <p:to>
                                        <p:strVal val="visible"/>
                                      </p:to>
                                    </p:set>
                                    <p:animEffect transition="in" filter="fade">
                                      <p:cBhvr>
                                        <p:cTn id="14" dur="500"/>
                                        <p:tgtEl>
                                          <p:spTgt spid="240"/>
                                        </p:tgtEl>
                                      </p:cBhvr>
                                    </p:animEffect>
                                    <p:anim calcmode="lin" valueType="num">
                                      <p:cBhvr>
                                        <p:cTn id="15" dur="500" fill="hold"/>
                                        <p:tgtEl>
                                          <p:spTgt spid="240"/>
                                        </p:tgtEl>
                                        <p:attrNameLst>
                                          <p:attrName>ppt_x</p:attrName>
                                        </p:attrNameLst>
                                      </p:cBhvr>
                                      <p:tavLst>
                                        <p:tav tm="0">
                                          <p:val>
                                            <p:strVal val="#ppt_x"/>
                                          </p:val>
                                        </p:tav>
                                        <p:tav tm="100000">
                                          <p:val>
                                            <p:strVal val="#ppt_x"/>
                                          </p:val>
                                        </p:tav>
                                      </p:tavLst>
                                    </p:anim>
                                    <p:anim calcmode="lin" valueType="num">
                                      <p:cBhvr>
                                        <p:cTn id="16" dur="500" fill="hold"/>
                                        <p:tgtEl>
                                          <p:spTgt spid="24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241"/>
                                        </p:tgtEl>
                                        <p:attrNameLst>
                                          <p:attrName>style.visibility</p:attrName>
                                        </p:attrNameLst>
                                      </p:cBhvr>
                                      <p:to>
                                        <p:strVal val="visible"/>
                                      </p:to>
                                    </p:set>
                                    <p:animEffect transition="in" filter="fade">
                                      <p:cBhvr>
                                        <p:cTn id="21" dur="500"/>
                                        <p:tgtEl>
                                          <p:spTgt spid="241"/>
                                        </p:tgtEl>
                                      </p:cBhvr>
                                    </p:animEffect>
                                    <p:anim calcmode="lin" valueType="num">
                                      <p:cBhvr>
                                        <p:cTn id="22" dur="500" fill="hold"/>
                                        <p:tgtEl>
                                          <p:spTgt spid="241"/>
                                        </p:tgtEl>
                                        <p:attrNameLst>
                                          <p:attrName>ppt_x</p:attrName>
                                        </p:attrNameLst>
                                      </p:cBhvr>
                                      <p:tavLst>
                                        <p:tav tm="0">
                                          <p:val>
                                            <p:strVal val="#ppt_x"/>
                                          </p:val>
                                        </p:tav>
                                        <p:tav tm="100000">
                                          <p:val>
                                            <p:strVal val="#ppt_x"/>
                                          </p:val>
                                        </p:tav>
                                      </p:tavLst>
                                    </p:anim>
                                    <p:anim calcmode="lin" valueType="num">
                                      <p:cBhvr>
                                        <p:cTn id="23" dur="500" fill="hold"/>
                                        <p:tgtEl>
                                          <p:spTgt spid="24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42"/>
                                        </p:tgtEl>
                                        <p:attrNameLst>
                                          <p:attrName>style.visibility</p:attrName>
                                        </p:attrNameLst>
                                      </p:cBhvr>
                                      <p:to>
                                        <p:strVal val="visible"/>
                                      </p:to>
                                    </p:set>
                                    <p:animEffect transition="in" filter="fade">
                                      <p:cBhvr>
                                        <p:cTn id="28" dur="500"/>
                                        <p:tgtEl>
                                          <p:spTgt spid="242"/>
                                        </p:tgtEl>
                                      </p:cBhvr>
                                    </p:animEffect>
                                    <p:anim calcmode="lin" valueType="num">
                                      <p:cBhvr>
                                        <p:cTn id="29" dur="500" fill="hold"/>
                                        <p:tgtEl>
                                          <p:spTgt spid="242"/>
                                        </p:tgtEl>
                                        <p:attrNameLst>
                                          <p:attrName>ppt_x</p:attrName>
                                        </p:attrNameLst>
                                      </p:cBhvr>
                                      <p:tavLst>
                                        <p:tav tm="0">
                                          <p:val>
                                            <p:strVal val="#ppt_x"/>
                                          </p:val>
                                        </p:tav>
                                        <p:tav tm="100000">
                                          <p:val>
                                            <p:strVal val="#ppt_x"/>
                                          </p:val>
                                        </p:tav>
                                      </p:tavLst>
                                    </p:anim>
                                    <p:anim calcmode="lin" valueType="num">
                                      <p:cBhvr>
                                        <p:cTn id="30" dur="500" fill="hold"/>
                                        <p:tgtEl>
                                          <p:spTgt spid="242"/>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243"/>
                                        </p:tgtEl>
                                        <p:attrNameLst>
                                          <p:attrName>style.visibility</p:attrName>
                                        </p:attrNameLst>
                                      </p:cBhvr>
                                      <p:to>
                                        <p:strVal val="visible"/>
                                      </p:to>
                                    </p:set>
                                    <p:animEffect transition="in" filter="fade">
                                      <p:cBhvr>
                                        <p:cTn id="35" dur="500"/>
                                        <p:tgtEl>
                                          <p:spTgt spid="243"/>
                                        </p:tgtEl>
                                      </p:cBhvr>
                                    </p:animEffect>
                                    <p:anim calcmode="lin" valueType="num">
                                      <p:cBhvr>
                                        <p:cTn id="36" dur="500" fill="hold"/>
                                        <p:tgtEl>
                                          <p:spTgt spid="243"/>
                                        </p:tgtEl>
                                        <p:attrNameLst>
                                          <p:attrName>ppt_x</p:attrName>
                                        </p:attrNameLst>
                                      </p:cBhvr>
                                      <p:tavLst>
                                        <p:tav tm="0">
                                          <p:val>
                                            <p:strVal val="#ppt_x"/>
                                          </p:val>
                                        </p:tav>
                                        <p:tav tm="100000">
                                          <p:val>
                                            <p:strVal val="#ppt_x"/>
                                          </p:val>
                                        </p:tav>
                                      </p:tavLst>
                                    </p:anim>
                                    <p:anim calcmode="lin" valueType="num">
                                      <p:cBhvr>
                                        <p:cTn id="37" dur="500" fill="hold"/>
                                        <p:tgtEl>
                                          <p:spTgt spid="24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9" grpId="0"/>
      <p:bldP spid="240" grpId="0"/>
      <p:bldP spid="241" grpId="0"/>
      <p:bldP spid="242" grpId="0"/>
      <p:bldP spid="24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860"/>
        <p:cNvGrpSpPr/>
        <p:nvPr/>
      </p:nvGrpSpPr>
      <p:grpSpPr>
        <a:xfrm>
          <a:off x="0" y="0"/>
          <a:ext cx="0" cy="0"/>
          <a:chOff x="0" y="0"/>
          <a:chExt cx="0" cy="0"/>
        </a:xfrm>
      </p:grpSpPr>
      <p:grpSp>
        <p:nvGrpSpPr>
          <p:cNvPr id="20" name="Google Shape;844;p62">
            <a:extLst>
              <a:ext uri="{FF2B5EF4-FFF2-40B4-BE49-F238E27FC236}">
                <a16:creationId xmlns:a16="http://schemas.microsoft.com/office/drawing/2014/main" id="{31CEA096-40E0-41D4-862C-BCA953F11346}"/>
              </a:ext>
            </a:extLst>
          </p:cNvPr>
          <p:cNvGrpSpPr/>
          <p:nvPr/>
        </p:nvGrpSpPr>
        <p:grpSpPr>
          <a:xfrm rot="4499817">
            <a:off x="5352979" y="2292168"/>
            <a:ext cx="4738109" cy="2557744"/>
            <a:chOff x="2949925" y="981025"/>
            <a:chExt cx="5726504" cy="2855900"/>
          </a:xfrm>
        </p:grpSpPr>
        <p:pic>
          <p:nvPicPr>
            <p:cNvPr id="21" name="Google Shape;845;p62">
              <a:extLst>
                <a:ext uri="{FF2B5EF4-FFF2-40B4-BE49-F238E27FC236}">
                  <a16:creationId xmlns:a16="http://schemas.microsoft.com/office/drawing/2014/main" id="{000FB250-B379-4A1F-BC20-A9CD0E379CE6}"/>
                </a:ext>
              </a:extLst>
            </p:cNvPr>
            <p:cNvPicPr preferRelativeResize="0"/>
            <p:nvPr/>
          </p:nvPicPr>
          <p:blipFill>
            <a:blip r:embed="rId3">
              <a:alphaModFix amt="65000"/>
            </a:blip>
            <a:stretch>
              <a:fillRect/>
            </a:stretch>
          </p:blipFill>
          <p:spPr>
            <a:xfrm>
              <a:off x="6079928" y="1177843"/>
              <a:ext cx="2596501" cy="2323530"/>
            </a:xfrm>
            <a:prstGeom prst="rect">
              <a:avLst/>
            </a:prstGeom>
            <a:noFill/>
            <a:ln>
              <a:noFill/>
            </a:ln>
          </p:spPr>
        </p:pic>
        <p:pic>
          <p:nvPicPr>
            <p:cNvPr id="22" name="Google Shape;846;p62">
              <a:extLst>
                <a:ext uri="{FF2B5EF4-FFF2-40B4-BE49-F238E27FC236}">
                  <a16:creationId xmlns:a16="http://schemas.microsoft.com/office/drawing/2014/main" id="{387C9BA0-658E-4F93-ACC4-5671C2C9F899}"/>
                </a:ext>
              </a:extLst>
            </p:cNvPr>
            <p:cNvPicPr preferRelativeResize="0"/>
            <p:nvPr/>
          </p:nvPicPr>
          <p:blipFill>
            <a:blip r:embed="rId4">
              <a:alphaModFix amt="65000"/>
            </a:blip>
            <a:stretch>
              <a:fillRect/>
            </a:stretch>
          </p:blipFill>
          <p:spPr>
            <a:xfrm>
              <a:off x="2949925" y="1415978"/>
              <a:ext cx="4583124" cy="2420947"/>
            </a:xfrm>
            <a:prstGeom prst="rect">
              <a:avLst/>
            </a:prstGeom>
            <a:noFill/>
            <a:ln>
              <a:noFill/>
            </a:ln>
          </p:spPr>
        </p:pic>
        <p:pic>
          <p:nvPicPr>
            <p:cNvPr id="23" name="Google Shape;847;p62">
              <a:extLst>
                <a:ext uri="{FF2B5EF4-FFF2-40B4-BE49-F238E27FC236}">
                  <a16:creationId xmlns:a16="http://schemas.microsoft.com/office/drawing/2014/main" id="{CE0465FF-90B7-4762-9686-5A744157FED7}"/>
                </a:ext>
              </a:extLst>
            </p:cNvPr>
            <p:cNvPicPr preferRelativeResize="0"/>
            <p:nvPr/>
          </p:nvPicPr>
          <p:blipFill>
            <a:blip r:embed="rId5">
              <a:alphaModFix amt="65000"/>
            </a:blip>
            <a:stretch>
              <a:fillRect/>
            </a:stretch>
          </p:blipFill>
          <p:spPr>
            <a:xfrm rot="10800000">
              <a:off x="3733617" y="981025"/>
              <a:ext cx="3129082" cy="1657479"/>
            </a:xfrm>
            <a:prstGeom prst="rect">
              <a:avLst/>
            </a:prstGeom>
            <a:noFill/>
            <a:ln>
              <a:noFill/>
            </a:ln>
          </p:spPr>
        </p:pic>
      </p:grpSp>
      <p:sp>
        <p:nvSpPr>
          <p:cNvPr id="25" name="Google Shape;915;p66">
            <a:extLst>
              <a:ext uri="{FF2B5EF4-FFF2-40B4-BE49-F238E27FC236}">
                <a16:creationId xmlns:a16="http://schemas.microsoft.com/office/drawing/2014/main" id="{74B70BEE-6825-474C-BE31-9F80C6BCAB5B}"/>
              </a:ext>
            </a:extLst>
          </p:cNvPr>
          <p:cNvSpPr txBox="1">
            <a:spLocks noGrp="1"/>
          </p:cNvSpPr>
          <p:nvPr>
            <p:ph type="subTitle" idx="1"/>
          </p:nvPr>
        </p:nvSpPr>
        <p:spPr>
          <a:xfrm>
            <a:off x="957347" y="925633"/>
            <a:ext cx="7502235" cy="3967241"/>
          </a:xfrm>
          <a:prstGeom prst="rect">
            <a:avLst/>
          </a:prstGeom>
        </p:spPr>
        <p:txBody>
          <a:bodyPr spcFirstLastPara="1" wrap="square" lIns="91425" tIns="91425" rIns="91425" bIns="91425" anchor="t" anchorCtr="0">
            <a:noAutofit/>
          </a:bodyPr>
          <a:lstStyle/>
          <a:p>
            <a:pPr marL="127000" indent="0">
              <a:buClr>
                <a:schemeClr val="lt2"/>
              </a:buClr>
            </a:pPr>
            <a:r>
              <a:rPr lang="vi-VN" sz="1200" b="1">
                <a:latin typeface="Quicksand Light" panose="020B0604020202020204" charset="0"/>
              </a:rPr>
              <a:t>Input:</a:t>
            </a:r>
            <a:r>
              <a:rPr lang="vi-VN" sz="1200">
                <a:latin typeface="Quicksand Light" panose="020B0604020202020204" charset="0"/>
              </a:rPr>
              <a:t> </a:t>
            </a:r>
            <a:r>
              <a:rPr lang="en-US" sz="1200">
                <a:latin typeface="Quicksand Light" panose="020B0604020202020204" charset="0"/>
              </a:rPr>
              <a:t>   </a:t>
            </a:r>
            <a:r>
              <a:rPr lang="vi-VN" sz="1200">
                <a:latin typeface="Quicksand Light" panose="020B0604020202020204" charset="0"/>
              </a:rPr>
              <a:t>MRQ: câu truy vấn đa quan hệ (có n quan hệ )</a:t>
            </a:r>
          </a:p>
          <a:p>
            <a:pPr marL="127000" indent="0">
              <a:buClr>
                <a:schemeClr val="lt2"/>
              </a:buClr>
            </a:pPr>
            <a:r>
              <a:rPr lang="vi-VN" sz="1200" b="1">
                <a:latin typeface="Quicksand Light" panose="020B0604020202020204" charset="0"/>
              </a:rPr>
              <a:t>Output: </a:t>
            </a:r>
            <a:r>
              <a:rPr lang="vi-VN" sz="1200">
                <a:latin typeface="Quicksand Light" panose="020B0604020202020204" charset="0"/>
              </a:rPr>
              <a:t>Câu truy vấn tối ưu </a:t>
            </a:r>
          </a:p>
          <a:p>
            <a:pPr marL="127000" indent="0">
              <a:buClr>
                <a:schemeClr val="lt2"/>
              </a:buClr>
            </a:pPr>
            <a:r>
              <a:rPr lang="vi-VN" sz="1200" b="1">
                <a:latin typeface="Quicksand Light" panose="020B0604020202020204" charset="0"/>
              </a:rPr>
              <a:t>Begin</a:t>
            </a:r>
            <a:endParaRPr lang="vi-VN" sz="1200">
              <a:latin typeface="Quicksand Light" panose="020B0604020202020204" charset="0"/>
            </a:endParaRPr>
          </a:p>
          <a:p>
            <a:pPr marL="127000" indent="0">
              <a:buClr>
                <a:schemeClr val="lt2"/>
              </a:buClr>
            </a:pPr>
            <a:r>
              <a:rPr lang="en-US" sz="1200">
                <a:latin typeface="Quicksand Light" panose="020B0604020202020204" charset="0"/>
              </a:rPr>
              <a:t>    </a:t>
            </a:r>
            <a:r>
              <a:rPr lang="vi-VN" sz="1200">
                <a:latin typeface="Quicksand Light" panose="020B0604020202020204" charset="0"/>
              </a:rPr>
              <a:t>Output </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 </a:t>
            </a:r>
            <a:endParaRPr lang="vi-VN" sz="1200">
              <a:latin typeface="Quicksand Light" panose="020B0604020202020204" charset="0"/>
            </a:endParaRPr>
          </a:p>
          <a:p>
            <a:pPr marL="127000" indent="0">
              <a:buClr>
                <a:schemeClr val="lt2"/>
              </a:buClr>
            </a:pPr>
            <a:r>
              <a:rPr lang="en-US" sz="1200" b="1">
                <a:latin typeface="Quicksand Light" panose="020B0604020202020204" charset="0"/>
              </a:rPr>
              <a:t>    </a:t>
            </a:r>
            <a:r>
              <a:rPr lang="vi-VN" sz="1200" b="1">
                <a:latin typeface="Quicksand Light" panose="020B0604020202020204" charset="0"/>
              </a:rPr>
              <a:t>If n=1 then </a:t>
            </a:r>
          </a:p>
          <a:p>
            <a:pPr marL="127000" indent="0">
              <a:buClr>
                <a:schemeClr val="lt2"/>
              </a:buClr>
            </a:pPr>
            <a:r>
              <a:rPr lang="en-US" sz="1200">
                <a:latin typeface="Quicksand Light" panose="020B0604020202020204" charset="0"/>
              </a:rPr>
              <a:t>        </a:t>
            </a:r>
            <a:r>
              <a:rPr lang="vi-VN" sz="1200">
                <a:latin typeface="Quicksand Light" panose="020B0604020202020204" charset="0"/>
              </a:rPr>
              <a:t>Output</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run(MRS) {thực hiện câu truy vấn </a:t>
            </a:r>
            <a:r>
              <a:rPr lang="en-US" sz="1200">
                <a:latin typeface="Quicksand Light" panose="020B0604020202020204" charset="0"/>
              </a:rPr>
              <a:t>đơn</a:t>
            </a:r>
            <a:r>
              <a:rPr lang="vi-VN" sz="1200">
                <a:latin typeface="Quicksand Light" panose="020B0604020202020204" charset="0"/>
              </a:rPr>
              <a:t> quan hệ} </a:t>
            </a:r>
          </a:p>
          <a:p>
            <a:pPr marL="127000" indent="0">
              <a:buClr>
                <a:schemeClr val="lt2"/>
              </a:buClr>
            </a:pPr>
            <a:r>
              <a:rPr lang="en-US" sz="1200" b="1">
                <a:latin typeface="Quicksand Light" panose="020B0604020202020204" charset="0"/>
              </a:rPr>
              <a:t>    </a:t>
            </a:r>
            <a:r>
              <a:rPr lang="vi-VN" sz="1200" b="1">
                <a:latin typeface="Quicksand Light" panose="020B0604020202020204" charset="0"/>
              </a:rPr>
              <a:t>Else </a:t>
            </a:r>
            <a:r>
              <a:rPr lang="vi-VN" sz="1200">
                <a:latin typeface="Quicksand Light" panose="020B0604020202020204" charset="0"/>
              </a:rPr>
              <a:t>{Tách MRQ thành m tr</a:t>
            </a:r>
            <a:r>
              <a:rPr lang="en-US" sz="1200">
                <a:latin typeface="Quicksand Light" panose="020B0604020202020204" charset="0"/>
              </a:rPr>
              <a:t>uy </a:t>
            </a:r>
            <a:r>
              <a:rPr lang="vi-VN" sz="1200">
                <a:latin typeface="Quicksand Light" panose="020B0604020202020204" charset="0"/>
              </a:rPr>
              <a:t>vấn </a:t>
            </a:r>
            <a:r>
              <a:rPr lang="en-US" sz="1200">
                <a:latin typeface="Quicksand Light" panose="020B0604020202020204" charset="0"/>
              </a:rPr>
              <a:t>đơn</a:t>
            </a:r>
            <a:r>
              <a:rPr lang="vi-VN" sz="1200">
                <a:latin typeface="Quicksand Light" panose="020B0604020202020204" charset="0"/>
              </a:rPr>
              <a:t> quan hệ và một tr</a:t>
            </a:r>
            <a:r>
              <a:rPr lang="en-US" sz="1200">
                <a:latin typeface="Quicksand Light" panose="020B0604020202020204" charset="0"/>
              </a:rPr>
              <a:t>uy </a:t>
            </a:r>
            <a:r>
              <a:rPr lang="vi-VN" sz="1200">
                <a:latin typeface="Quicksand Light" panose="020B0604020202020204" charset="0"/>
              </a:rPr>
              <a:t>vấn đa quan hệ} </a:t>
            </a:r>
            <a:r>
              <a:rPr lang="en-US" sz="1200">
                <a:latin typeface="Quicksand Light" panose="020B0604020202020204" charset="0"/>
              </a:rPr>
              <a:t>        </a:t>
            </a:r>
          </a:p>
          <a:p>
            <a:pPr marL="127000" indent="0">
              <a:buClr>
                <a:schemeClr val="lt2"/>
              </a:buClr>
            </a:pPr>
            <a:r>
              <a:rPr lang="en-US" sz="1200">
                <a:latin typeface="Quicksand Light" panose="020B0604020202020204" charset="0"/>
              </a:rPr>
              <a:t>        </a:t>
            </a:r>
            <a:r>
              <a:rPr lang="vi-VN" sz="1200">
                <a:latin typeface="Quicksand Light" panose="020B0604020202020204" charset="0"/>
              </a:rPr>
              <a:t>ORQ</a:t>
            </a:r>
            <a:r>
              <a:rPr lang="en-US" sz="1200" baseline="-25000">
                <a:solidFill>
                  <a:schemeClr val="tx1"/>
                </a:solidFill>
                <a:latin typeface="Quicksand Light" panose="020B0604020202020204" charset="0"/>
                <a:ea typeface="Times New Roman" panose="02020603050405020304" pitchFamily="18" charset="0"/>
                <a:cs typeface="Calibri" panose="020F0502020204030204" pitchFamily="34" charset="0"/>
              </a:rPr>
              <a:t>1</a:t>
            </a:r>
            <a:r>
              <a:rPr lang="vi-VN" sz="1200">
                <a:solidFill>
                  <a:schemeClr val="tx1"/>
                </a:solidFill>
                <a:latin typeface="Quicksand Light" panose="020B0604020202020204" charset="0"/>
              </a:rPr>
              <a:t>,</a:t>
            </a:r>
            <a:r>
              <a:rPr lang="en-US" sz="1200" baseline="-25000">
                <a:solidFill>
                  <a:srgbClr val="C00000"/>
                </a:solidFill>
                <a:effectLst/>
                <a:latin typeface="Quicksand Light" panose="020B0604020202020204" charset="0"/>
                <a:ea typeface="Times New Roman" panose="02020603050405020304" pitchFamily="18" charset="0"/>
                <a:cs typeface="Calibri" panose="020F0502020204030204" pitchFamily="34" charset="0"/>
              </a:rPr>
              <a:t> </a:t>
            </a:r>
            <a:r>
              <a:rPr lang="vi-VN" sz="1200">
                <a:latin typeface="Quicksand Light" panose="020B0604020202020204" charset="0"/>
              </a:rPr>
              <a:t>..., ORQm, MRQ’ </a:t>
            </a:r>
            <a:r>
              <a:rPr lang="vi-VN" sz="1200" b="1">
                <a:effectLst>
                  <a:outerShdw blurRad="38100" dist="38100" dir="2700000" algn="tl">
                    <a:srgbClr val="000000">
                      <a:alpha val="43137"/>
                    </a:srgbClr>
                  </a:outerShdw>
                </a:effectLst>
                <a:latin typeface="Quicksand Light" panose="020B0604020202020204" charset="0"/>
              </a:rPr>
              <a:t>←</a:t>
            </a:r>
            <a:r>
              <a:rPr lang="en-US" sz="1200" b="1">
                <a:effectLst>
                  <a:outerShdw blurRad="38100" dist="38100" dir="2700000" algn="tl">
                    <a:srgbClr val="000000">
                      <a:alpha val="43137"/>
                    </a:srgbClr>
                  </a:outerShdw>
                </a:effectLst>
                <a:latin typeface="Quicksand Light" panose="020B0604020202020204" charset="0"/>
              </a:rPr>
              <a:t> </a:t>
            </a:r>
            <a:r>
              <a:rPr lang="vi-VN" sz="1200">
                <a:latin typeface="Quicksand Light" panose="020B0604020202020204" charset="0"/>
              </a:rPr>
              <a:t>MRQ </a:t>
            </a:r>
          </a:p>
          <a:p>
            <a:pPr marL="127000" indent="0">
              <a:buClr>
                <a:schemeClr val="lt2"/>
              </a:buClr>
            </a:pPr>
            <a:r>
              <a:rPr lang="en-US" sz="1200" b="1">
                <a:latin typeface="Quicksand Light" panose="020B0604020202020204" charset="0"/>
              </a:rPr>
              <a:t>    </a:t>
            </a:r>
            <a:r>
              <a:rPr lang="vi-VN" sz="1200" b="1">
                <a:latin typeface="Quicksand Light" panose="020B0604020202020204" charset="0"/>
              </a:rPr>
              <a:t>For if </a:t>
            </a:r>
            <a:r>
              <a:rPr lang="vi-VN" sz="1200" b="1">
                <a:effectLst>
                  <a:outerShdw blurRad="38100" dist="38100" dir="2700000" algn="tl">
                    <a:srgbClr val="000000">
                      <a:alpha val="43137"/>
                    </a:srgbClr>
                  </a:outerShdw>
                </a:effectLst>
                <a:latin typeface="Quicksand Light" panose="020B0604020202020204" charset="0"/>
              </a:rPr>
              <a:t>←</a:t>
            </a:r>
            <a:r>
              <a:rPr lang="en-US" sz="1200" b="1">
                <a:effectLst>
                  <a:outerShdw blurRad="38100" dist="38100" dir="2700000" algn="tl">
                    <a:srgbClr val="000000">
                      <a:alpha val="43137"/>
                    </a:srgbClr>
                  </a:outerShdw>
                </a:effectLst>
                <a:latin typeface="Quicksand Light" panose="020B0604020202020204" charset="0"/>
              </a:rPr>
              <a:t> </a:t>
            </a:r>
            <a:r>
              <a:rPr lang="vi-VN" sz="1200" b="1">
                <a:latin typeface="Quicksand Light" panose="020B0604020202020204" charset="0"/>
              </a:rPr>
              <a:t>1 to m </a:t>
            </a:r>
          </a:p>
          <a:p>
            <a:pPr marL="127000" indent="0">
              <a:buClr>
                <a:schemeClr val="lt2"/>
              </a:buClr>
            </a:pPr>
            <a:r>
              <a:rPr lang="en-US" sz="1200">
                <a:latin typeface="Quicksand Light" panose="020B0604020202020204" charset="0"/>
              </a:rPr>
              <a:t>        </a:t>
            </a: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 </a:t>
            </a:r>
            <a:r>
              <a:rPr lang="vi-VN" sz="1200">
                <a:latin typeface="Quicksand Light" panose="020B0604020202020204" charset="0"/>
              </a:rPr>
              <a:t>run(ORQi) 	{thực hiện ORQ } </a:t>
            </a:r>
          </a:p>
          <a:p>
            <a:pPr marL="127000" indent="0">
              <a:buClr>
                <a:schemeClr val="lt2"/>
              </a:buClr>
            </a:pPr>
            <a:r>
              <a:rPr lang="en-US" sz="1200">
                <a:latin typeface="Quicksand Light" panose="020B0604020202020204" charset="0"/>
              </a:rPr>
              <a:t>        </a:t>
            </a:r>
            <a:r>
              <a:rPr lang="vi-VN" sz="1200">
                <a:latin typeface="Quicksand Light" panose="020B0604020202020204" charset="0"/>
              </a:rPr>
              <a:t>Output</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output </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 </a:t>
            </a:r>
            <a:r>
              <a:rPr lang="vi-VN" sz="1200">
                <a:latin typeface="Quicksand Light" panose="020B0604020202020204" charset="0"/>
              </a:rPr>
              <a:t>output</a:t>
            </a:r>
            <a:r>
              <a:rPr lang="en-US" sz="1200">
                <a:latin typeface="Quicksand Light" panose="020B0604020202020204" charset="0"/>
              </a:rPr>
              <a:t>’</a:t>
            </a:r>
            <a:r>
              <a:rPr lang="vi-VN" sz="1200">
                <a:latin typeface="Quicksand Light" panose="020B0604020202020204" charset="0"/>
              </a:rPr>
              <a:t> 	{trộn tất cả các kết quả lại}</a:t>
            </a:r>
          </a:p>
          <a:p>
            <a:pPr marL="127000" indent="0">
              <a:buClr>
                <a:schemeClr val="lt2"/>
              </a:buClr>
            </a:pPr>
            <a:r>
              <a:rPr lang="en-US" sz="1200" b="1">
                <a:latin typeface="Quicksand Light" panose="020B0604020202020204" charset="0"/>
              </a:rPr>
              <a:t>    </a:t>
            </a:r>
            <a:r>
              <a:rPr lang="vi-VN" sz="1200" b="1">
                <a:latin typeface="Quicksand Light" panose="020B0604020202020204" charset="0"/>
              </a:rPr>
              <a:t>Endfor </a:t>
            </a:r>
          </a:p>
          <a:p>
            <a:pPr marL="127000" indent="0">
              <a:buClr>
                <a:schemeClr val="lt2"/>
              </a:buClr>
            </a:pPr>
            <a:r>
              <a:rPr lang="en-US" sz="1200">
                <a:latin typeface="Quicksand Light" panose="020B0604020202020204" charset="0"/>
              </a:rPr>
              <a:t>    </a:t>
            </a:r>
            <a:r>
              <a:rPr lang="vi-VN" sz="1200">
                <a:latin typeface="Quicksand Light" panose="020B0604020202020204" charset="0"/>
              </a:rPr>
              <a:t>R</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CHOOSE_VARIABLE(MRQ) </a:t>
            </a:r>
            <a:r>
              <a:rPr lang="en-US" sz="1200">
                <a:latin typeface="Quicksand Light" panose="020B0604020202020204" charset="0"/>
              </a:rPr>
              <a:t>     </a:t>
            </a:r>
            <a:r>
              <a:rPr lang="vi-VN" sz="1200">
                <a:latin typeface="Quicksand Light" panose="020B0604020202020204" charset="0"/>
              </a:rPr>
              <a:t>{R được chọn cho phép thế bộ} </a:t>
            </a:r>
          </a:p>
          <a:p>
            <a:pPr marL="127000" indent="0">
              <a:buClr>
                <a:schemeClr val="lt2"/>
              </a:buClr>
            </a:pPr>
            <a:r>
              <a:rPr lang="en-US" sz="1200" b="1">
                <a:latin typeface="Quicksand Light" panose="020B0604020202020204" charset="0"/>
              </a:rPr>
              <a:t>    </a:t>
            </a:r>
            <a:r>
              <a:rPr lang="vi-VN" sz="1200" b="1">
                <a:latin typeface="Quicksand Light" panose="020B0604020202020204" charset="0"/>
              </a:rPr>
              <a:t>For</a:t>
            </a:r>
            <a:r>
              <a:rPr lang="vi-VN" sz="1200">
                <a:latin typeface="Quicksand Light" panose="020B0604020202020204" charset="0"/>
              </a:rPr>
              <a:t> mỗi bộ t</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 </a:t>
            </a:r>
            <a:r>
              <a:rPr lang="vi-VN" sz="1200">
                <a:latin typeface="Quicksand Light" panose="020B0604020202020204" charset="0"/>
              </a:rPr>
              <a:t> R </a:t>
            </a:r>
          </a:p>
          <a:p>
            <a:pPr marL="127000" indent="0">
              <a:buClr>
                <a:schemeClr val="lt2"/>
              </a:buClr>
            </a:pPr>
            <a:r>
              <a:rPr lang="en-US" sz="1200">
                <a:latin typeface="Quicksand Light" panose="020B0604020202020204" charset="0"/>
              </a:rPr>
              <a:t>        </a:t>
            </a:r>
            <a:r>
              <a:rPr lang="vi-VN" sz="1200">
                <a:latin typeface="Quicksand Light" panose="020B0604020202020204" charset="0"/>
              </a:rPr>
              <a:t>MR</a:t>
            </a:r>
            <a:r>
              <a:rPr lang="en-US" sz="1200">
                <a:latin typeface="Quicksand Light" panose="020B0604020202020204" charset="0"/>
              </a:rPr>
              <a:t>Q</a:t>
            </a:r>
            <a:r>
              <a:rPr lang="vi-VN" sz="1200">
                <a:latin typeface="Quicksand Light" panose="020B0604020202020204" charset="0"/>
              </a:rPr>
              <a:t>”</a:t>
            </a:r>
            <a:r>
              <a:rPr lang="vi-VN" sz="1200" b="1">
                <a:effectLst>
                  <a:outerShdw blurRad="38100" dist="38100" dir="2700000" algn="tl">
                    <a:srgbClr val="000000">
                      <a:alpha val="43137"/>
                    </a:srgbClr>
                  </a:outerShdw>
                </a:effectLst>
                <a:latin typeface="Quicksand Light" panose="020B0604020202020204" charset="0"/>
              </a:rPr>
              <a:t> ← </a:t>
            </a:r>
            <a:r>
              <a:rPr lang="vi-VN" sz="1200">
                <a:latin typeface="Quicksand Light" panose="020B0604020202020204" charset="0"/>
              </a:rPr>
              <a:t>thay giá trị cho t trong MR</a:t>
            </a:r>
            <a:r>
              <a:rPr lang="en-US" sz="1200">
                <a:latin typeface="Quicksand Light" panose="020B0604020202020204" charset="0"/>
              </a:rPr>
              <a:t>Q</a:t>
            </a:r>
            <a:r>
              <a:rPr lang="vi-VN" sz="1200">
                <a:latin typeface="Quicksand Light" panose="020B0604020202020204" charset="0"/>
              </a:rPr>
              <a:t> </a:t>
            </a:r>
          </a:p>
          <a:p>
            <a:pPr marL="127000" indent="0">
              <a:buClr>
                <a:schemeClr val="lt2"/>
              </a:buClr>
            </a:pPr>
            <a:r>
              <a:rPr lang="en-US" sz="1200">
                <a:latin typeface="Quicksand Light" panose="020B0604020202020204" charset="0"/>
              </a:rPr>
              <a:t>        </a:t>
            </a: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a:t>
            </a:r>
            <a:r>
              <a:rPr lang="vi-VN" sz="1200">
                <a:latin typeface="Quicksand Light" panose="020B0604020202020204" charset="0"/>
              </a:rPr>
              <a:t> INGRES-QOA(MRQ") 	{gọi đệ qui} </a:t>
            </a:r>
          </a:p>
          <a:p>
            <a:pPr marL="127000" indent="0">
              <a:buClr>
                <a:schemeClr val="lt2"/>
              </a:buClr>
            </a:pPr>
            <a:r>
              <a:rPr lang="en-US" sz="1200">
                <a:latin typeface="Quicksand Light" panose="020B0604020202020204" charset="0"/>
              </a:rPr>
              <a:t>        </a:t>
            </a:r>
            <a:r>
              <a:rPr lang="vi-VN" sz="1200">
                <a:latin typeface="Quicksand Light" panose="020B0604020202020204" charset="0"/>
              </a:rPr>
              <a:t>Output </a:t>
            </a:r>
            <a:r>
              <a:rPr lang="vi-VN" sz="1200" b="1">
                <a:effectLst>
                  <a:outerShdw blurRad="38100" dist="38100" dir="2700000" algn="tl">
                    <a:srgbClr val="000000">
                      <a:alpha val="43137"/>
                    </a:srgbClr>
                  </a:outerShdw>
                </a:effectLst>
                <a:latin typeface="Quicksand Light" panose="020B0604020202020204" charset="0"/>
              </a:rPr>
              <a:t>←</a:t>
            </a:r>
            <a:r>
              <a:rPr lang="vi-VN" sz="1200">
                <a:latin typeface="Quicksand Light" panose="020B0604020202020204" charset="0"/>
              </a:rPr>
              <a:t> output </a:t>
            </a:r>
            <a:r>
              <a:rPr lang="en-US" sz="1200">
                <a:effectLst/>
                <a:latin typeface="Calibri" panose="020F0502020204030204" pitchFamily="34" charset="0"/>
                <a:ea typeface="Calibri" panose="020F0502020204030204" pitchFamily="34" charset="0"/>
                <a:cs typeface="Calibri" panose="020F0502020204030204" pitchFamily="34" charset="0"/>
                <a:sym typeface="Symbol" panose="05050102010706020507" pitchFamily="18" charset="2"/>
              </a:rPr>
              <a:t></a:t>
            </a:r>
            <a:r>
              <a:rPr lang="vi-VN" sz="1200">
                <a:latin typeface="Quicksand Light" panose="020B0604020202020204" charset="0"/>
              </a:rPr>
              <a:t> output' 	{trộn tất cả các kết quả lại} </a:t>
            </a:r>
            <a:endParaRPr lang="en-US" sz="1200">
              <a:latin typeface="Quicksand Light" panose="020B0604020202020204" charset="0"/>
            </a:endParaRPr>
          </a:p>
          <a:p>
            <a:pPr marL="127000" indent="0">
              <a:buClr>
                <a:schemeClr val="lt2"/>
              </a:buClr>
            </a:pPr>
            <a:r>
              <a:rPr lang="en-US" sz="1200" b="1">
                <a:latin typeface="Quicksand Light" panose="020B0604020202020204" charset="0"/>
              </a:rPr>
              <a:t>    </a:t>
            </a:r>
            <a:r>
              <a:rPr lang="vi-VN" sz="1200" b="1">
                <a:latin typeface="Quicksand Light" panose="020B0604020202020204" charset="0"/>
              </a:rPr>
              <a:t>Endfor</a:t>
            </a:r>
            <a:r>
              <a:rPr lang="vi-VN" sz="1200">
                <a:latin typeface="Quicksand Light" panose="020B0604020202020204" charset="0"/>
              </a:rPr>
              <a:t> </a:t>
            </a:r>
          </a:p>
          <a:p>
            <a:pPr marL="127000" indent="0">
              <a:buClr>
                <a:schemeClr val="lt2"/>
              </a:buClr>
            </a:pPr>
            <a:r>
              <a:rPr lang="en-US" sz="1200" b="1">
                <a:latin typeface="Quicksand Light" panose="020B0604020202020204" charset="0"/>
              </a:rPr>
              <a:t>    </a:t>
            </a:r>
            <a:r>
              <a:rPr lang="vi-VN" sz="1200" b="1">
                <a:latin typeface="Quicksand Light" panose="020B0604020202020204" charset="0"/>
              </a:rPr>
              <a:t>Endif</a:t>
            </a:r>
            <a:endParaRPr lang="en-US" sz="1200" b="1">
              <a:latin typeface="Quicksand Light" panose="020B0604020202020204" charset="0"/>
            </a:endParaRPr>
          </a:p>
          <a:p>
            <a:pPr marL="127000" indent="0">
              <a:buClr>
                <a:schemeClr val="lt2"/>
              </a:buClr>
            </a:pPr>
            <a:r>
              <a:rPr lang="en-US" sz="1200" b="1" i="0">
                <a:solidFill>
                  <a:srgbClr val="000000"/>
                </a:solidFill>
                <a:effectLst/>
                <a:latin typeface="Quicksand Light" panose="020B0604020202020204" charset="0"/>
              </a:rPr>
              <a:t>End</a:t>
            </a:r>
            <a:r>
              <a:rPr lang="en-US" sz="1200" b="0" i="0">
                <a:solidFill>
                  <a:srgbClr val="000000"/>
                </a:solidFill>
                <a:effectLst/>
                <a:latin typeface="Quicksand Light" panose="020B0604020202020204" charset="0"/>
              </a:rPr>
              <a:t>. {INGRES-QOA}</a:t>
            </a:r>
            <a:r>
              <a:rPr lang="en-US" sz="1200">
                <a:latin typeface="Quicksand Light" panose="020B0604020202020204" charset="0"/>
              </a:rPr>
              <a:t> </a:t>
            </a:r>
            <a:br>
              <a:rPr lang="en-US" sz="1400"/>
            </a:br>
            <a:endParaRPr sz="1200" b="1">
              <a:latin typeface="Quicksand Light" panose="020B0604020202020204" charset="0"/>
            </a:endParaRPr>
          </a:p>
        </p:txBody>
      </p:sp>
      <p:sp>
        <p:nvSpPr>
          <p:cNvPr id="11" name="Google Shape;848;p62">
            <a:extLst>
              <a:ext uri="{FF2B5EF4-FFF2-40B4-BE49-F238E27FC236}">
                <a16:creationId xmlns:a16="http://schemas.microsoft.com/office/drawing/2014/main" id="{BC9AC756-4073-4E85-94E0-183BE152DDF7}"/>
              </a:ext>
            </a:extLst>
          </p:cNvPr>
          <p:cNvSpPr txBox="1">
            <a:spLocks noGrp="1"/>
          </p:cNvSpPr>
          <p:nvPr>
            <p:ph type="title"/>
          </p:nvPr>
        </p:nvSpPr>
        <p:spPr>
          <a:xfrm>
            <a:off x="375704" y="57865"/>
            <a:ext cx="4683975"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3.5 Thuật toán INGRES</a:t>
            </a:r>
            <a:endParaRPr/>
          </a:p>
        </p:txBody>
      </p:sp>
      <p:sp>
        <p:nvSpPr>
          <p:cNvPr id="12" name="Google Shape;148;p34">
            <a:extLst>
              <a:ext uri="{FF2B5EF4-FFF2-40B4-BE49-F238E27FC236}">
                <a16:creationId xmlns:a16="http://schemas.microsoft.com/office/drawing/2014/main" id="{367E99EC-73FD-4222-A4E2-883F7C05314A}"/>
              </a:ext>
            </a:extLst>
          </p:cNvPr>
          <p:cNvSpPr txBox="1">
            <a:spLocks/>
          </p:cNvSpPr>
          <p:nvPr/>
        </p:nvSpPr>
        <p:spPr>
          <a:xfrm>
            <a:off x="801866" y="528733"/>
            <a:ext cx="253440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1800" b="1">
                <a:solidFill>
                  <a:srgbClr val="6AA84F"/>
                </a:solidFill>
              </a:rPr>
              <a:t>4. Giả mã</a:t>
            </a:r>
          </a:p>
        </p:txBody>
      </p:sp>
    </p:spTree>
    <p:extLst>
      <p:ext uri="{BB962C8B-B14F-4D97-AF65-F5344CB8AC3E}">
        <p14:creationId xmlns:p14="http://schemas.microsoft.com/office/powerpoint/2010/main" val="125651885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35"/>
          <p:cNvSpPr txBox="1">
            <a:spLocks noGrp="1"/>
          </p:cNvSpPr>
          <p:nvPr>
            <p:ph type="title"/>
          </p:nvPr>
        </p:nvSpPr>
        <p:spPr>
          <a:xfrm>
            <a:off x="1806600" y="1910596"/>
            <a:ext cx="5530800" cy="1802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3600"/>
              <a:t>THANK  YOU  FOR WATCHING</a:t>
            </a:r>
            <a:endParaRPr sz="3600"/>
          </a:p>
        </p:txBody>
      </p:sp>
    </p:spTree>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pic>
        <p:nvPicPr>
          <p:cNvPr id="301" name="Google Shape;301;p44"/>
          <p:cNvPicPr preferRelativeResize="0"/>
          <p:nvPr/>
        </p:nvPicPr>
        <p:blipFill>
          <a:blip r:embed="rId3">
            <a:alphaModFix amt="71000"/>
          </a:blip>
          <a:stretch>
            <a:fillRect/>
          </a:stretch>
        </p:blipFill>
        <p:spPr>
          <a:xfrm>
            <a:off x="1529550" y="362211"/>
            <a:ext cx="5867201" cy="3431650"/>
          </a:xfrm>
          <a:prstGeom prst="rect">
            <a:avLst/>
          </a:prstGeom>
          <a:noFill/>
          <a:ln>
            <a:noFill/>
          </a:ln>
        </p:spPr>
      </p:pic>
      <p:pic>
        <p:nvPicPr>
          <p:cNvPr id="302" name="Google Shape;302;p44"/>
          <p:cNvPicPr preferRelativeResize="0"/>
          <p:nvPr/>
        </p:nvPicPr>
        <p:blipFill>
          <a:blip r:embed="rId4">
            <a:alphaModFix amt="63000"/>
          </a:blip>
          <a:stretch>
            <a:fillRect/>
          </a:stretch>
        </p:blipFill>
        <p:spPr>
          <a:xfrm>
            <a:off x="1529537" y="1869934"/>
            <a:ext cx="6084900" cy="2608799"/>
          </a:xfrm>
          <a:prstGeom prst="rect">
            <a:avLst/>
          </a:prstGeom>
          <a:noFill/>
          <a:ln>
            <a:noFill/>
          </a:ln>
        </p:spPr>
      </p:pic>
      <p:sp>
        <p:nvSpPr>
          <p:cNvPr id="303" name="Google Shape;303;p44"/>
          <p:cNvSpPr txBox="1">
            <a:spLocks noGrp="1"/>
          </p:cNvSpPr>
          <p:nvPr>
            <p:ph type="title"/>
          </p:nvPr>
        </p:nvSpPr>
        <p:spPr>
          <a:xfrm>
            <a:off x="1529550" y="1421408"/>
            <a:ext cx="6084900" cy="23007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4800"/>
              <a:t>01. Truy vấn</a:t>
            </a:r>
            <a:endParaRPr sz="4800"/>
          </a:p>
        </p:txBody>
      </p:sp>
    </p:spTree>
    <p:extLst>
      <p:ext uri="{BB962C8B-B14F-4D97-AF65-F5344CB8AC3E}">
        <p14:creationId xmlns:p14="http://schemas.microsoft.com/office/powerpoint/2010/main" val="2747517953"/>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42"/>
          <p:cNvPicPr preferRelativeResize="0"/>
          <p:nvPr/>
        </p:nvPicPr>
        <p:blipFill>
          <a:blip r:embed="rId3">
            <a:alphaModFix/>
          </a:blip>
          <a:stretch>
            <a:fillRect/>
          </a:stretch>
        </p:blipFill>
        <p:spPr>
          <a:xfrm>
            <a:off x="4687673" y="1228738"/>
            <a:ext cx="3230125" cy="2993800"/>
          </a:xfrm>
          <a:prstGeom prst="rect">
            <a:avLst/>
          </a:prstGeom>
          <a:noFill/>
          <a:ln>
            <a:noFill/>
          </a:ln>
        </p:spPr>
      </p:pic>
      <p:sp>
        <p:nvSpPr>
          <p:cNvPr id="283" name="Google Shape;283;p42"/>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Khái niệm</a:t>
            </a:r>
            <a:endParaRPr/>
          </a:p>
        </p:txBody>
      </p:sp>
      <p:sp>
        <p:nvSpPr>
          <p:cNvPr id="284" name="Google Shape;284;p42"/>
          <p:cNvSpPr txBox="1">
            <a:spLocks noGrp="1"/>
          </p:cNvSpPr>
          <p:nvPr>
            <p:ph type="subTitle" idx="1"/>
          </p:nvPr>
        </p:nvSpPr>
        <p:spPr>
          <a:xfrm>
            <a:off x="477982" y="1581976"/>
            <a:ext cx="4094017" cy="406152"/>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 Truy vấn:</a:t>
            </a:r>
          </a:p>
        </p:txBody>
      </p:sp>
      <p:pic>
        <p:nvPicPr>
          <p:cNvPr id="287" name="Google Shape;287;p42"/>
          <p:cNvPicPr preferRelativeResize="0"/>
          <p:nvPr/>
        </p:nvPicPr>
        <p:blipFill rotWithShape="1">
          <a:blip r:embed="rId4">
            <a:alphaModFix/>
          </a:blip>
          <a:srcRect t="79" b="89"/>
          <a:stretch/>
        </p:blipFill>
        <p:spPr>
          <a:xfrm rot="5400000">
            <a:off x="5030852" y="790650"/>
            <a:ext cx="1598424" cy="1582650"/>
          </a:xfrm>
          <a:prstGeom prst="rect">
            <a:avLst/>
          </a:prstGeom>
          <a:noFill/>
          <a:ln>
            <a:noFill/>
          </a:ln>
        </p:spPr>
      </p:pic>
      <p:sp>
        <p:nvSpPr>
          <p:cNvPr id="7" name="Google Shape;284;p42">
            <a:extLst>
              <a:ext uri="{FF2B5EF4-FFF2-40B4-BE49-F238E27FC236}">
                <a16:creationId xmlns:a16="http://schemas.microsoft.com/office/drawing/2014/main" id="{5E2B2E8E-1841-4C90-BC11-02188B28B1DB}"/>
              </a:ext>
            </a:extLst>
          </p:cNvPr>
          <p:cNvSpPr txBox="1">
            <a:spLocks/>
          </p:cNvSpPr>
          <p:nvPr/>
        </p:nvSpPr>
        <p:spPr>
          <a:xfrm>
            <a:off x="593656" y="1975035"/>
            <a:ext cx="4094017" cy="406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
              <a:t>+ Là một biểu thức được biểu diễn bằng một ngôn ngữ thích hợp.</a:t>
            </a:r>
          </a:p>
        </p:txBody>
      </p:sp>
      <p:sp>
        <p:nvSpPr>
          <p:cNvPr id="8" name="Google Shape;284;p42">
            <a:extLst>
              <a:ext uri="{FF2B5EF4-FFF2-40B4-BE49-F238E27FC236}">
                <a16:creationId xmlns:a16="http://schemas.microsoft.com/office/drawing/2014/main" id="{83963CDA-A82B-4726-9EAC-EAE7BB830957}"/>
              </a:ext>
            </a:extLst>
          </p:cNvPr>
          <p:cNvSpPr txBox="1">
            <a:spLocks/>
          </p:cNvSpPr>
          <p:nvPr/>
        </p:nvSpPr>
        <p:spPr>
          <a:xfrm>
            <a:off x="593656" y="2655006"/>
            <a:ext cx="4094017" cy="406152"/>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
              <a:t>+ Dùng để xác định một phần dữ liệu được chứa trong cơ sở dữ liệu</a:t>
            </a:r>
          </a:p>
        </p:txBody>
      </p:sp>
    </p:spTree>
    <p:extLst>
      <p:ext uri="{BB962C8B-B14F-4D97-AF65-F5344CB8AC3E}">
        <p14:creationId xmlns:p14="http://schemas.microsoft.com/office/powerpoint/2010/main" val="3440163951"/>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3" name="Google Shape;283;p42"/>
          <p:cNvSpPr txBox="1">
            <a:spLocks noGrp="1"/>
          </p:cNvSpPr>
          <p:nvPr>
            <p:ph type="title"/>
          </p:nvPr>
        </p:nvSpPr>
        <p:spPr>
          <a:xfrm>
            <a:off x="726225" y="438312"/>
            <a:ext cx="7731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1.1 Khái niệm</a:t>
            </a:r>
            <a:endParaRPr/>
          </a:p>
        </p:txBody>
      </p:sp>
      <p:sp>
        <p:nvSpPr>
          <p:cNvPr id="284" name="Google Shape;284;p42"/>
          <p:cNvSpPr txBox="1">
            <a:spLocks noGrp="1"/>
          </p:cNvSpPr>
          <p:nvPr>
            <p:ph type="subTitle" idx="1"/>
          </p:nvPr>
        </p:nvSpPr>
        <p:spPr>
          <a:xfrm>
            <a:off x="498158" y="992658"/>
            <a:ext cx="4540581" cy="622823"/>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US"/>
              <a:t>VD: Câu truy vấn liệt kê mã sinh viên và tên của các sinh viên sinh năm 2000</a:t>
            </a:r>
            <a:endParaRPr lang="en"/>
          </a:p>
        </p:txBody>
      </p:sp>
      <p:sp>
        <p:nvSpPr>
          <p:cNvPr id="9" name="Google Shape;915;p66">
            <a:extLst>
              <a:ext uri="{FF2B5EF4-FFF2-40B4-BE49-F238E27FC236}">
                <a16:creationId xmlns:a16="http://schemas.microsoft.com/office/drawing/2014/main" id="{894E483F-1798-42A1-9961-47868683D1DB}"/>
              </a:ext>
            </a:extLst>
          </p:cNvPr>
          <p:cNvSpPr txBox="1">
            <a:spLocks/>
          </p:cNvSpPr>
          <p:nvPr/>
        </p:nvSpPr>
        <p:spPr>
          <a:xfrm>
            <a:off x="395172" y="1964123"/>
            <a:ext cx="4974620" cy="718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lvl="0"/>
            <a:r>
              <a:rPr lang="en-US"/>
              <a:t>Biểu thức đại số:</a:t>
            </a:r>
            <a:r>
              <a:rPr lang="en-US" b="1"/>
              <a:t> π</a:t>
            </a:r>
            <a:r>
              <a:rPr lang="en-US" b="1" baseline="-25000"/>
              <a:t> MSSV,hoten</a:t>
            </a:r>
            <a:r>
              <a:rPr lang="en-US" b="1"/>
              <a:t>(ϭ</a:t>
            </a:r>
            <a:r>
              <a:rPr lang="en-US" b="1" baseline="-25000"/>
              <a:t>namsinh=2000</a:t>
            </a:r>
            <a:r>
              <a:rPr lang="en-US" b="1"/>
              <a:t>(SINHVIEN))</a:t>
            </a:r>
            <a:endParaRPr lang="en-US"/>
          </a:p>
          <a:p>
            <a:pPr marL="127000" indent="0">
              <a:buClr>
                <a:schemeClr val="lt2"/>
              </a:buClr>
            </a:pPr>
            <a:endParaRPr lang="vi-VN"/>
          </a:p>
        </p:txBody>
      </p:sp>
      <p:sp>
        <p:nvSpPr>
          <p:cNvPr id="10" name="Google Shape;915;p66">
            <a:extLst>
              <a:ext uri="{FF2B5EF4-FFF2-40B4-BE49-F238E27FC236}">
                <a16:creationId xmlns:a16="http://schemas.microsoft.com/office/drawing/2014/main" id="{75B28344-5F4E-4C3D-AF15-7EEFDB968E4E}"/>
              </a:ext>
            </a:extLst>
          </p:cNvPr>
          <p:cNvSpPr txBox="1">
            <a:spLocks/>
          </p:cNvSpPr>
          <p:nvPr/>
        </p:nvSpPr>
        <p:spPr>
          <a:xfrm>
            <a:off x="420526" y="2734181"/>
            <a:ext cx="4974620" cy="1277178"/>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lvl="0"/>
            <a:r>
              <a:rPr lang="en-US"/>
              <a:t>Câu lệnh SQL: </a:t>
            </a:r>
          </a:p>
          <a:p>
            <a:pPr lvl="0"/>
            <a:r>
              <a:rPr lang="en-US" b="1"/>
              <a:t>	</a:t>
            </a:r>
            <a:r>
              <a:rPr lang="en-US" b="1">
                <a:solidFill>
                  <a:srgbClr val="0070C0"/>
                </a:solidFill>
              </a:rPr>
              <a:t>SELECT</a:t>
            </a:r>
            <a:r>
              <a:rPr lang="en-US" b="1"/>
              <a:t>	</a:t>
            </a:r>
            <a:r>
              <a:rPr lang="en-US"/>
              <a:t>MSSV, hoten</a:t>
            </a:r>
          </a:p>
          <a:p>
            <a:r>
              <a:rPr lang="en-US"/>
              <a:t>      </a:t>
            </a:r>
            <a:r>
              <a:rPr lang="en-US" b="1">
                <a:solidFill>
                  <a:srgbClr val="0070C0"/>
                </a:solidFill>
              </a:rPr>
              <a:t>FROM</a:t>
            </a:r>
            <a:r>
              <a:rPr lang="en-US" b="1"/>
              <a:t>	</a:t>
            </a:r>
            <a:r>
              <a:rPr lang="en-US"/>
              <a:t>SINHVIEN</a:t>
            </a:r>
          </a:p>
          <a:p>
            <a:r>
              <a:rPr lang="en-US" b="1"/>
              <a:t>      </a:t>
            </a:r>
            <a:r>
              <a:rPr lang="en-US" b="1">
                <a:solidFill>
                  <a:srgbClr val="0070C0"/>
                </a:solidFill>
              </a:rPr>
              <a:t>WHERE</a:t>
            </a:r>
            <a:r>
              <a:rPr lang="en-US" b="1"/>
              <a:t>	</a:t>
            </a:r>
            <a:r>
              <a:rPr lang="en-US"/>
              <a:t>namsinh = 2000</a:t>
            </a:r>
          </a:p>
          <a:p>
            <a:pPr>
              <a:buClr>
                <a:schemeClr val="lt2"/>
              </a:buClr>
              <a:buFont typeface="Quicksand Light"/>
              <a:buChar char="●"/>
            </a:pPr>
            <a:endParaRPr lang="vi-VN"/>
          </a:p>
        </p:txBody>
      </p:sp>
      <p:sp>
        <p:nvSpPr>
          <p:cNvPr id="12" name="Google Shape;915;p66">
            <a:extLst>
              <a:ext uri="{FF2B5EF4-FFF2-40B4-BE49-F238E27FC236}">
                <a16:creationId xmlns:a16="http://schemas.microsoft.com/office/drawing/2014/main" id="{29BC6D6B-50CB-4EB0-8A3F-A08817BFAA0A}"/>
              </a:ext>
            </a:extLst>
          </p:cNvPr>
          <p:cNvSpPr txBox="1">
            <a:spLocks/>
          </p:cNvSpPr>
          <p:nvPr/>
        </p:nvSpPr>
        <p:spPr>
          <a:xfrm>
            <a:off x="5562600" y="1039358"/>
            <a:ext cx="2895525" cy="718906"/>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r>
              <a:rPr lang="en-US"/>
              <a:t>Biểu diễn trên cây toán tử: </a:t>
            </a:r>
          </a:p>
          <a:p>
            <a:pPr marL="127000" indent="0">
              <a:buClr>
                <a:schemeClr val="lt2"/>
              </a:buClr>
            </a:pPr>
            <a:endParaRPr lang="vi-VN"/>
          </a:p>
        </p:txBody>
      </p:sp>
      <p:sp>
        <p:nvSpPr>
          <p:cNvPr id="4" name="Rectangle 4">
            <a:extLst>
              <a:ext uri="{FF2B5EF4-FFF2-40B4-BE49-F238E27FC236}">
                <a16:creationId xmlns:a16="http://schemas.microsoft.com/office/drawing/2014/main" id="{A5331C6E-D311-4BFD-BD65-A9E3D23C6950}"/>
              </a:ext>
            </a:extLst>
          </p:cNvPr>
          <p:cNvSpPr>
            <a:spLocks noChangeArrowheads="1"/>
          </p:cNvSpPr>
          <p:nvPr/>
        </p:nvSpPr>
        <p:spPr bwMode="auto">
          <a:xfrm>
            <a:off x="1718733" y="2451917"/>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5" name="Object 4">
            <a:extLst>
              <a:ext uri="{FF2B5EF4-FFF2-40B4-BE49-F238E27FC236}">
                <a16:creationId xmlns:a16="http://schemas.microsoft.com/office/drawing/2014/main" id="{9679D89E-5BB8-40EA-977F-AADA7D45060C}"/>
              </a:ext>
            </a:extLst>
          </p:cNvPr>
          <p:cNvGraphicFramePr>
            <a:graphicFrameLocks noChangeAspect="1"/>
          </p:cNvGraphicFramePr>
          <p:nvPr>
            <p:extLst>
              <p:ext uri="{D42A27DB-BD31-4B8C-83A1-F6EECF244321}">
                <p14:modId xmlns:p14="http://schemas.microsoft.com/office/powerpoint/2010/main" val="2263462155"/>
              </p:ext>
            </p:extLst>
          </p:nvPr>
        </p:nvGraphicFramePr>
        <p:xfrm>
          <a:off x="6488530" y="1608137"/>
          <a:ext cx="944563" cy="1927225"/>
        </p:xfrm>
        <a:graphic>
          <a:graphicData uri="http://schemas.openxmlformats.org/presentationml/2006/ole">
            <mc:AlternateContent xmlns:mc="http://schemas.openxmlformats.org/markup-compatibility/2006">
              <mc:Choice xmlns:v="urn:schemas-microsoft-com:vml" Requires="v">
                <p:oleObj spid="_x0000_s1117" name="Bitmap Image" r:id="rId4" imgW="942857" imgH="1924319" progId="Paint.Picture">
                  <p:embed/>
                </p:oleObj>
              </mc:Choice>
              <mc:Fallback>
                <p:oleObj name="Bitmap Image" r:id="rId4" imgW="942857" imgH="1924319" progId="Paint.Picture">
                  <p:embed/>
                  <p:pic>
                    <p:nvPicPr>
                      <p:cNvPr id="0"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88530" y="1608137"/>
                        <a:ext cx="944563" cy="1927225"/>
                      </a:xfrm>
                      <a:prstGeom prst="rect">
                        <a:avLst/>
                      </a:prstGeom>
                      <a:noFill/>
                    </p:spPr>
                  </p:pic>
                </p:oleObj>
              </mc:Fallback>
            </mc:AlternateContent>
          </a:graphicData>
        </a:graphic>
      </p:graphicFrame>
      <p:cxnSp>
        <p:nvCxnSpPr>
          <p:cNvPr id="16" name="Google Shape;493;p51">
            <a:extLst>
              <a:ext uri="{FF2B5EF4-FFF2-40B4-BE49-F238E27FC236}">
                <a16:creationId xmlns:a16="http://schemas.microsoft.com/office/drawing/2014/main" id="{67868F94-5D19-4D1E-8BCF-E5C15DD9B2C7}"/>
              </a:ext>
            </a:extLst>
          </p:cNvPr>
          <p:cNvCxnSpPr>
            <a:cxnSpLocks/>
          </p:cNvCxnSpPr>
          <p:nvPr/>
        </p:nvCxnSpPr>
        <p:spPr>
          <a:xfrm flipV="1">
            <a:off x="5164968" y="920476"/>
            <a:ext cx="0" cy="1043647"/>
          </a:xfrm>
          <a:prstGeom prst="straightConnector1">
            <a:avLst/>
          </a:prstGeom>
          <a:noFill/>
          <a:ln w="9525" cap="flat" cmpd="sng">
            <a:solidFill>
              <a:srgbClr val="434343"/>
            </a:solidFill>
            <a:prstDash val="lgDashDot"/>
            <a:round/>
            <a:headEnd type="none" w="med" len="med"/>
            <a:tailEnd type="none" w="med" len="med"/>
          </a:ln>
        </p:spPr>
      </p:cxnSp>
      <p:cxnSp>
        <p:nvCxnSpPr>
          <p:cNvPr id="19" name="Google Shape;493;p51">
            <a:extLst>
              <a:ext uri="{FF2B5EF4-FFF2-40B4-BE49-F238E27FC236}">
                <a16:creationId xmlns:a16="http://schemas.microsoft.com/office/drawing/2014/main" id="{88621506-2954-45E7-866A-36749B815F09}"/>
              </a:ext>
            </a:extLst>
          </p:cNvPr>
          <p:cNvCxnSpPr>
            <a:cxnSpLocks/>
          </p:cNvCxnSpPr>
          <p:nvPr/>
        </p:nvCxnSpPr>
        <p:spPr>
          <a:xfrm flipV="1">
            <a:off x="5164968" y="2161205"/>
            <a:ext cx="0" cy="1043647"/>
          </a:xfrm>
          <a:prstGeom prst="straightConnector1">
            <a:avLst/>
          </a:prstGeom>
          <a:noFill/>
          <a:ln w="9525" cap="flat" cmpd="sng">
            <a:solidFill>
              <a:srgbClr val="434343"/>
            </a:solidFill>
            <a:prstDash val="lgDashDot"/>
            <a:round/>
            <a:headEnd type="none" w="med" len="med"/>
            <a:tailEnd type="none" w="med" len="med"/>
          </a:ln>
        </p:spPr>
      </p:cxnSp>
      <p:cxnSp>
        <p:nvCxnSpPr>
          <p:cNvPr id="20" name="Google Shape;493;p51">
            <a:extLst>
              <a:ext uri="{FF2B5EF4-FFF2-40B4-BE49-F238E27FC236}">
                <a16:creationId xmlns:a16="http://schemas.microsoft.com/office/drawing/2014/main" id="{39ECC5C6-ACE6-43B5-BAD3-A660F68B0E0B}"/>
              </a:ext>
            </a:extLst>
          </p:cNvPr>
          <p:cNvCxnSpPr>
            <a:cxnSpLocks/>
          </p:cNvCxnSpPr>
          <p:nvPr/>
        </p:nvCxnSpPr>
        <p:spPr>
          <a:xfrm flipV="1">
            <a:off x="5164968" y="3316353"/>
            <a:ext cx="0" cy="1043647"/>
          </a:xfrm>
          <a:prstGeom prst="straightConnector1">
            <a:avLst/>
          </a:prstGeom>
          <a:noFill/>
          <a:ln w="9525" cap="flat" cmpd="sng">
            <a:solidFill>
              <a:srgbClr val="434343"/>
            </a:solidFill>
            <a:prstDash val="lgDashDot"/>
            <a:round/>
            <a:headEnd type="none" w="med" len="med"/>
            <a:tailEnd type="none" w="med" len="med"/>
          </a:ln>
        </p:spPr>
      </p:cxnSp>
    </p:spTree>
    <p:extLst>
      <p:ext uri="{BB962C8B-B14F-4D97-AF65-F5344CB8AC3E}">
        <p14:creationId xmlns:p14="http://schemas.microsoft.com/office/powerpoint/2010/main" val="29018046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48"/>
          <p:cNvSpPr txBox="1">
            <a:spLocks noGrp="1"/>
          </p:cNvSpPr>
          <p:nvPr>
            <p:ph type="title"/>
          </p:nvPr>
        </p:nvSpPr>
        <p:spPr>
          <a:xfrm>
            <a:off x="726225" y="438312"/>
            <a:ext cx="5342776"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1.2 Mục đích xử lý của truy vấn</a:t>
            </a:r>
            <a:endParaRPr/>
          </a:p>
        </p:txBody>
      </p:sp>
      <p:grpSp>
        <p:nvGrpSpPr>
          <p:cNvPr id="402" name="Google Shape;402;p48"/>
          <p:cNvGrpSpPr/>
          <p:nvPr/>
        </p:nvGrpSpPr>
        <p:grpSpPr>
          <a:xfrm>
            <a:off x="3075000" y="1372850"/>
            <a:ext cx="2994001" cy="2844233"/>
            <a:chOff x="2842800" y="1372850"/>
            <a:chExt cx="2994001" cy="2844233"/>
          </a:xfrm>
        </p:grpSpPr>
        <p:pic>
          <p:nvPicPr>
            <p:cNvPr id="403" name="Google Shape;403;p48"/>
            <p:cNvPicPr preferRelativeResize="0"/>
            <p:nvPr/>
          </p:nvPicPr>
          <p:blipFill>
            <a:blip r:embed="rId3">
              <a:alphaModFix amt="70000"/>
            </a:blip>
            <a:stretch>
              <a:fillRect/>
            </a:stretch>
          </p:blipFill>
          <p:spPr>
            <a:xfrm>
              <a:off x="2842800" y="1372850"/>
              <a:ext cx="1711801" cy="1586549"/>
            </a:xfrm>
            <a:prstGeom prst="rect">
              <a:avLst/>
            </a:prstGeom>
            <a:noFill/>
            <a:ln>
              <a:noFill/>
            </a:ln>
          </p:spPr>
        </p:pic>
        <p:pic>
          <p:nvPicPr>
            <p:cNvPr id="404" name="Google Shape;404;p48"/>
            <p:cNvPicPr preferRelativeResize="0"/>
            <p:nvPr/>
          </p:nvPicPr>
          <p:blipFill>
            <a:blip r:embed="rId4">
              <a:alphaModFix amt="70000"/>
            </a:blip>
            <a:stretch>
              <a:fillRect/>
            </a:stretch>
          </p:blipFill>
          <p:spPr>
            <a:xfrm>
              <a:off x="3989125" y="1372858"/>
              <a:ext cx="1711801" cy="1586543"/>
            </a:xfrm>
            <a:prstGeom prst="rect">
              <a:avLst/>
            </a:prstGeom>
            <a:noFill/>
            <a:ln>
              <a:noFill/>
            </a:ln>
          </p:spPr>
        </p:pic>
        <p:pic>
          <p:nvPicPr>
            <p:cNvPr id="405" name="Google Shape;405;p48"/>
            <p:cNvPicPr preferRelativeResize="0"/>
            <p:nvPr/>
          </p:nvPicPr>
          <p:blipFill>
            <a:blip r:embed="rId5">
              <a:alphaModFix amt="70000"/>
            </a:blip>
            <a:stretch>
              <a:fillRect/>
            </a:stretch>
          </p:blipFill>
          <p:spPr>
            <a:xfrm>
              <a:off x="2916800" y="2385425"/>
              <a:ext cx="1847674" cy="1831659"/>
            </a:xfrm>
            <a:prstGeom prst="rect">
              <a:avLst/>
            </a:prstGeom>
            <a:noFill/>
            <a:ln>
              <a:noFill/>
            </a:ln>
          </p:spPr>
        </p:pic>
        <p:pic>
          <p:nvPicPr>
            <p:cNvPr id="406" name="Google Shape;406;p48"/>
            <p:cNvPicPr preferRelativeResize="0"/>
            <p:nvPr/>
          </p:nvPicPr>
          <p:blipFill>
            <a:blip r:embed="rId3">
              <a:alphaModFix amt="70000"/>
            </a:blip>
            <a:stretch>
              <a:fillRect/>
            </a:stretch>
          </p:blipFill>
          <p:spPr>
            <a:xfrm>
              <a:off x="3816575" y="2227601"/>
              <a:ext cx="2020226" cy="1872400"/>
            </a:xfrm>
            <a:prstGeom prst="rect">
              <a:avLst/>
            </a:prstGeom>
            <a:noFill/>
            <a:ln>
              <a:noFill/>
            </a:ln>
          </p:spPr>
        </p:pic>
      </p:grpSp>
      <p:sp>
        <p:nvSpPr>
          <p:cNvPr id="408" name="Google Shape;408;p48"/>
          <p:cNvSpPr txBox="1">
            <a:spLocks noGrp="1"/>
          </p:cNvSpPr>
          <p:nvPr>
            <p:ph type="subTitle" idx="4294967295"/>
          </p:nvPr>
        </p:nvSpPr>
        <p:spPr>
          <a:xfrm>
            <a:off x="1406236" y="1850214"/>
            <a:ext cx="1582488" cy="530026"/>
          </a:xfrm>
          <a:prstGeom prst="rect">
            <a:avLst/>
          </a:prstGeom>
        </p:spPr>
        <p:txBody>
          <a:bodyPr spcFirstLastPara="1" wrap="square" lIns="91425" tIns="91425" rIns="91425" bIns="91425" anchor="t" anchorCtr="0">
            <a:noAutofit/>
          </a:bodyPr>
          <a:lstStyle/>
          <a:p>
            <a:pPr marL="0" marR="0" lvl="0" indent="0" algn="r">
              <a:lnSpc>
                <a:spcPct val="107000"/>
              </a:lnSpc>
              <a:spcBef>
                <a:spcPts val="0"/>
              </a:spcBef>
              <a:spcAft>
                <a:spcPts val="800"/>
              </a:spcAft>
              <a:buNone/>
            </a:pPr>
            <a:r>
              <a:rPr lang="en-US">
                <a:effectLst/>
                <a:latin typeface="Quicksand Light" panose="020B0604020202020204" charset="0"/>
                <a:ea typeface="Calibri" panose="020F0502020204030204" pitchFamily="34" charset="0"/>
                <a:cs typeface="Calibri" panose="020F0502020204030204" pitchFamily="34" charset="0"/>
              </a:rPr>
              <a:t>Giảm thiểu thời gian xử lý.</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410" name="Google Shape;410;p48"/>
          <p:cNvSpPr txBox="1">
            <a:spLocks noGrp="1"/>
          </p:cNvSpPr>
          <p:nvPr>
            <p:ph type="subTitle" idx="4294967295"/>
          </p:nvPr>
        </p:nvSpPr>
        <p:spPr>
          <a:xfrm>
            <a:off x="6198675" y="1788979"/>
            <a:ext cx="2127907"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Giảm vùng nhớ trung gian</a:t>
            </a:r>
            <a:endParaRPr/>
          </a:p>
        </p:txBody>
      </p:sp>
      <p:sp>
        <p:nvSpPr>
          <p:cNvPr id="412" name="Google Shape;412;p48"/>
          <p:cNvSpPr txBox="1">
            <a:spLocks noGrp="1"/>
          </p:cNvSpPr>
          <p:nvPr>
            <p:ph type="subTitle" idx="4294967295"/>
          </p:nvPr>
        </p:nvSpPr>
        <p:spPr>
          <a:xfrm>
            <a:off x="1047984" y="3298062"/>
            <a:ext cx="2253809" cy="572700"/>
          </a:xfrm>
          <a:prstGeom prst="rect">
            <a:avLst/>
          </a:prstGeom>
        </p:spPr>
        <p:txBody>
          <a:bodyPr spcFirstLastPara="1" wrap="square" lIns="91425" tIns="91425" rIns="91425" bIns="91425" anchor="t" anchorCtr="0">
            <a:noAutofit/>
          </a:bodyPr>
          <a:lstStyle/>
          <a:p>
            <a:pPr marL="0" lvl="0" indent="0" algn="r" rtl="0">
              <a:spcBef>
                <a:spcPts val="0"/>
              </a:spcBef>
              <a:spcAft>
                <a:spcPts val="1600"/>
              </a:spcAft>
              <a:buNone/>
            </a:pPr>
            <a:r>
              <a:rPr lang="en-US"/>
              <a:t>T</a:t>
            </a:r>
            <a:r>
              <a:rPr lang="en"/>
              <a:t>iết kiệm tài nguyên</a:t>
            </a:r>
            <a:endParaRPr/>
          </a:p>
        </p:txBody>
      </p:sp>
      <p:sp>
        <p:nvSpPr>
          <p:cNvPr id="414" name="Google Shape;414;p48"/>
          <p:cNvSpPr txBox="1">
            <a:spLocks noGrp="1"/>
          </p:cNvSpPr>
          <p:nvPr>
            <p:ph type="subTitle" idx="4294967295"/>
          </p:nvPr>
        </p:nvSpPr>
        <p:spPr>
          <a:xfrm>
            <a:off x="6198675" y="3100930"/>
            <a:ext cx="23643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600"/>
              </a:spcAft>
              <a:buNone/>
            </a:pPr>
            <a:r>
              <a:rPr lang="en"/>
              <a:t>Giảm chi phí truyền giữa các trạm</a:t>
            </a:r>
            <a:endParaRPr/>
          </a:p>
        </p:txBody>
      </p:sp>
      <p:grpSp>
        <p:nvGrpSpPr>
          <p:cNvPr id="415" name="Google Shape;415;p48"/>
          <p:cNvGrpSpPr/>
          <p:nvPr/>
        </p:nvGrpSpPr>
        <p:grpSpPr>
          <a:xfrm>
            <a:off x="5061528" y="3217188"/>
            <a:ext cx="340221" cy="340186"/>
            <a:chOff x="893650" y="1428000"/>
            <a:chExt cx="483200" cy="483150"/>
          </a:xfrm>
        </p:grpSpPr>
        <p:sp>
          <p:nvSpPr>
            <p:cNvPr id="416" name="Google Shape;416;p48"/>
            <p:cNvSpPr/>
            <p:nvPr/>
          </p:nvSpPr>
          <p:spPr>
            <a:xfrm>
              <a:off x="893650" y="1428000"/>
              <a:ext cx="483200" cy="483150"/>
            </a:xfrm>
            <a:custGeom>
              <a:avLst/>
              <a:gdLst/>
              <a:ahLst/>
              <a:cxnLst/>
              <a:rect l="l" t="t" r="r" b="b"/>
              <a:pathLst>
                <a:path w="19328" h="19326" extrusionOk="0">
                  <a:moveTo>
                    <a:pt x="3436" y="6012"/>
                  </a:moveTo>
                  <a:lnTo>
                    <a:pt x="3436" y="8869"/>
                  </a:lnTo>
                  <a:lnTo>
                    <a:pt x="1516" y="7435"/>
                  </a:lnTo>
                  <a:lnTo>
                    <a:pt x="3436" y="6012"/>
                  </a:lnTo>
                  <a:close/>
                  <a:moveTo>
                    <a:pt x="15892" y="6012"/>
                  </a:moveTo>
                  <a:lnTo>
                    <a:pt x="17812" y="7438"/>
                  </a:lnTo>
                  <a:lnTo>
                    <a:pt x="15892" y="8869"/>
                  </a:lnTo>
                  <a:lnTo>
                    <a:pt x="15892" y="6012"/>
                  </a:lnTo>
                  <a:close/>
                  <a:moveTo>
                    <a:pt x="14759" y="1133"/>
                  </a:moveTo>
                  <a:lnTo>
                    <a:pt x="14759" y="9717"/>
                  </a:lnTo>
                  <a:lnTo>
                    <a:pt x="9665" y="13522"/>
                  </a:lnTo>
                  <a:lnTo>
                    <a:pt x="4569" y="9717"/>
                  </a:lnTo>
                  <a:lnTo>
                    <a:pt x="4569" y="1133"/>
                  </a:lnTo>
                  <a:close/>
                  <a:moveTo>
                    <a:pt x="18195" y="8564"/>
                  </a:moveTo>
                  <a:lnTo>
                    <a:pt x="18195" y="17625"/>
                  </a:lnTo>
                  <a:cubicBezTo>
                    <a:pt x="18195" y="17939"/>
                    <a:pt x="17942" y="18193"/>
                    <a:pt x="17628" y="18193"/>
                  </a:cubicBezTo>
                  <a:lnTo>
                    <a:pt x="1700" y="18193"/>
                  </a:lnTo>
                  <a:cubicBezTo>
                    <a:pt x="1386" y="18193"/>
                    <a:pt x="1136" y="17939"/>
                    <a:pt x="1136" y="17625"/>
                  </a:cubicBezTo>
                  <a:lnTo>
                    <a:pt x="1136" y="8564"/>
                  </a:lnTo>
                  <a:lnTo>
                    <a:pt x="9324" y="14681"/>
                  </a:lnTo>
                  <a:cubicBezTo>
                    <a:pt x="9425" y="14757"/>
                    <a:pt x="9545" y="14794"/>
                    <a:pt x="9664" y="14794"/>
                  </a:cubicBezTo>
                  <a:cubicBezTo>
                    <a:pt x="9783" y="14794"/>
                    <a:pt x="9903" y="14757"/>
                    <a:pt x="10004" y="14681"/>
                  </a:cubicBezTo>
                  <a:lnTo>
                    <a:pt x="18195" y="8564"/>
                  </a:lnTo>
                  <a:close/>
                  <a:moveTo>
                    <a:pt x="4004" y="1"/>
                  </a:moveTo>
                  <a:cubicBezTo>
                    <a:pt x="3690" y="1"/>
                    <a:pt x="3436" y="251"/>
                    <a:pt x="3436" y="565"/>
                  </a:cubicBezTo>
                  <a:lnTo>
                    <a:pt x="3436" y="4605"/>
                  </a:lnTo>
                  <a:lnTo>
                    <a:pt x="230" y="6982"/>
                  </a:lnTo>
                  <a:lnTo>
                    <a:pt x="221" y="6991"/>
                  </a:lnTo>
                  <a:cubicBezTo>
                    <a:pt x="212" y="6997"/>
                    <a:pt x="200" y="7006"/>
                    <a:pt x="190" y="7015"/>
                  </a:cubicBezTo>
                  <a:lnTo>
                    <a:pt x="175" y="7030"/>
                  </a:lnTo>
                  <a:cubicBezTo>
                    <a:pt x="163" y="7042"/>
                    <a:pt x="151" y="7051"/>
                    <a:pt x="142" y="7063"/>
                  </a:cubicBezTo>
                  <a:cubicBezTo>
                    <a:pt x="139" y="7069"/>
                    <a:pt x="136" y="7072"/>
                    <a:pt x="133" y="7075"/>
                  </a:cubicBezTo>
                  <a:cubicBezTo>
                    <a:pt x="121" y="7090"/>
                    <a:pt x="106" y="7105"/>
                    <a:pt x="94" y="7124"/>
                  </a:cubicBezTo>
                  <a:cubicBezTo>
                    <a:pt x="94" y="7127"/>
                    <a:pt x="91" y="7130"/>
                    <a:pt x="88" y="7133"/>
                  </a:cubicBezTo>
                  <a:cubicBezTo>
                    <a:pt x="82" y="7148"/>
                    <a:pt x="73" y="7163"/>
                    <a:pt x="64" y="7178"/>
                  </a:cubicBezTo>
                  <a:cubicBezTo>
                    <a:pt x="61" y="7181"/>
                    <a:pt x="58" y="7187"/>
                    <a:pt x="58" y="7193"/>
                  </a:cubicBezTo>
                  <a:cubicBezTo>
                    <a:pt x="52" y="7205"/>
                    <a:pt x="46" y="7220"/>
                    <a:pt x="39" y="7232"/>
                  </a:cubicBezTo>
                  <a:lnTo>
                    <a:pt x="33" y="7250"/>
                  </a:lnTo>
                  <a:cubicBezTo>
                    <a:pt x="27" y="7265"/>
                    <a:pt x="24" y="7278"/>
                    <a:pt x="18" y="7293"/>
                  </a:cubicBezTo>
                  <a:cubicBezTo>
                    <a:pt x="18" y="7299"/>
                    <a:pt x="15" y="7305"/>
                    <a:pt x="15" y="7311"/>
                  </a:cubicBezTo>
                  <a:cubicBezTo>
                    <a:pt x="12" y="7326"/>
                    <a:pt x="9" y="7341"/>
                    <a:pt x="6" y="7356"/>
                  </a:cubicBezTo>
                  <a:cubicBezTo>
                    <a:pt x="6" y="7362"/>
                    <a:pt x="6" y="7368"/>
                    <a:pt x="3" y="7374"/>
                  </a:cubicBezTo>
                  <a:cubicBezTo>
                    <a:pt x="3" y="7392"/>
                    <a:pt x="0" y="7410"/>
                    <a:pt x="0" y="7432"/>
                  </a:cubicBezTo>
                  <a:lnTo>
                    <a:pt x="0" y="7435"/>
                  </a:lnTo>
                  <a:lnTo>
                    <a:pt x="3" y="7435"/>
                  </a:lnTo>
                  <a:lnTo>
                    <a:pt x="3" y="17625"/>
                  </a:lnTo>
                  <a:cubicBezTo>
                    <a:pt x="3" y="18564"/>
                    <a:pt x="761" y="19325"/>
                    <a:pt x="1700" y="19325"/>
                  </a:cubicBezTo>
                  <a:lnTo>
                    <a:pt x="17628" y="19325"/>
                  </a:lnTo>
                  <a:cubicBezTo>
                    <a:pt x="18567" y="19325"/>
                    <a:pt x="19325" y="18564"/>
                    <a:pt x="19328" y="17625"/>
                  </a:cubicBezTo>
                  <a:lnTo>
                    <a:pt x="19328" y="7435"/>
                  </a:lnTo>
                  <a:lnTo>
                    <a:pt x="19328" y="7428"/>
                  </a:lnTo>
                  <a:cubicBezTo>
                    <a:pt x="19328" y="7410"/>
                    <a:pt x="19325" y="7389"/>
                    <a:pt x="19322" y="7371"/>
                  </a:cubicBezTo>
                  <a:cubicBezTo>
                    <a:pt x="19322" y="7365"/>
                    <a:pt x="19322" y="7359"/>
                    <a:pt x="19319" y="7353"/>
                  </a:cubicBezTo>
                  <a:cubicBezTo>
                    <a:pt x="19319" y="7338"/>
                    <a:pt x="19316" y="7323"/>
                    <a:pt x="19313" y="7308"/>
                  </a:cubicBezTo>
                  <a:cubicBezTo>
                    <a:pt x="19313" y="7302"/>
                    <a:pt x="19310" y="7296"/>
                    <a:pt x="19307" y="7290"/>
                  </a:cubicBezTo>
                  <a:cubicBezTo>
                    <a:pt x="19304" y="7278"/>
                    <a:pt x="19301" y="7262"/>
                    <a:pt x="19294" y="7247"/>
                  </a:cubicBezTo>
                  <a:lnTo>
                    <a:pt x="19288" y="7232"/>
                  </a:lnTo>
                  <a:cubicBezTo>
                    <a:pt x="19282" y="7217"/>
                    <a:pt x="19276" y="7205"/>
                    <a:pt x="19270" y="7190"/>
                  </a:cubicBezTo>
                  <a:cubicBezTo>
                    <a:pt x="19267" y="7184"/>
                    <a:pt x="19264" y="7181"/>
                    <a:pt x="19264" y="7175"/>
                  </a:cubicBezTo>
                  <a:cubicBezTo>
                    <a:pt x="19255" y="7160"/>
                    <a:pt x="19246" y="7145"/>
                    <a:pt x="19237" y="7133"/>
                  </a:cubicBezTo>
                  <a:cubicBezTo>
                    <a:pt x="19237" y="7130"/>
                    <a:pt x="19234" y="7124"/>
                    <a:pt x="19231" y="7120"/>
                  </a:cubicBezTo>
                  <a:cubicBezTo>
                    <a:pt x="19219" y="7105"/>
                    <a:pt x="19207" y="7087"/>
                    <a:pt x="19195" y="7072"/>
                  </a:cubicBezTo>
                  <a:cubicBezTo>
                    <a:pt x="19192" y="7069"/>
                    <a:pt x="19189" y="7066"/>
                    <a:pt x="19186" y="7063"/>
                  </a:cubicBezTo>
                  <a:cubicBezTo>
                    <a:pt x="19174" y="7051"/>
                    <a:pt x="19165" y="7039"/>
                    <a:pt x="19153" y="7027"/>
                  </a:cubicBezTo>
                  <a:lnTo>
                    <a:pt x="19137" y="7015"/>
                  </a:lnTo>
                  <a:cubicBezTo>
                    <a:pt x="19125" y="7006"/>
                    <a:pt x="19116" y="6997"/>
                    <a:pt x="19104" y="6988"/>
                  </a:cubicBezTo>
                  <a:lnTo>
                    <a:pt x="19095" y="6979"/>
                  </a:lnTo>
                  <a:lnTo>
                    <a:pt x="15892" y="4605"/>
                  </a:lnTo>
                  <a:lnTo>
                    <a:pt x="15892" y="565"/>
                  </a:lnTo>
                  <a:cubicBezTo>
                    <a:pt x="15892" y="251"/>
                    <a:pt x="15638" y="1"/>
                    <a:pt x="15327"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7" name="Google Shape;417;p48"/>
            <p:cNvSpPr/>
            <p:nvPr/>
          </p:nvSpPr>
          <p:spPr>
            <a:xfrm>
              <a:off x="1036150" y="1514825"/>
              <a:ext cx="198175" cy="28325"/>
            </a:xfrm>
            <a:custGeom>
              <a:avLst/>
              <a:gdLst/>
              <a:ahLst/>
              <a:cxnLst/>
              <a:rect l="l" t="t" r="r" b="b"/>
              <a:pathLst>
                <a:path w="7927" h="1133" extrusionOk="0">
                  <a:moveTo>
                    <a:pt x="569" y="0"/>
                  </a:moveTo>
                  <a:cubicBezTo>
                    <a:pt x="255" y="0"/>
                    <a:pt x="1" y="251"/>
                    <a:pt x="1" y="565"/>
                  </a:cubicBezTo>
                  <a:cubicBezTo>
                    <a:pt x="1" y="879"/>
                    <a:pt x="255" y="1132"/>
                    <a:pt x="569" y="1132"/>
                  </a:cubicBezTo>
                  <a:lnTo>
                    <a:pt x="7362" y="1132"/>
                  </a:lnTo>
                  <a:cubicBezTo>
                    <a:pt x="7673" y="1132"/>
                    <a:pt x="7927" y="879"/>
                    <a:pt x="7927" y="565"/>
                  </a:cubicBezTo>
                  <a:cubicBezTo>
                    <a:pt x="7927" y="251"/>
                    <a:pt x="7673" y="0"/>
                    <a:pt x="7362"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8" name="Google Shape;418;p48"/>
            <p:cNvSpPr/>
            <p:nvPr/>
          </p:nvSpPr>
          <p:spPr>
            <a:xfrm>
              <a:off x="1036150" y="1571425"/>
              <a:ext cx="198175" cy="28325"/>
            </a:xfrm>
            <a:custGeom>
              <a:avLst/>
              <a:gdLst/>
              <a:ahLst/>
              <a:cxnLst/>
              <a:rect l="l" t="t" r="r" b="b"/>
              <a:pathLst>
                <a:path w="7927" h="1133" extrusionOk="0">
                  <a:moveTo>
                    <a:pt x="569" y="1"/>
                  </a:moveTo>
                  <a:cubicBezTo>
                    <a:pt x="255" y="1"/>
                    <a:pt x="1" y="251"/>
                    <a:pt x="1" y="565"/>
                  </a:cubicBezTo>
                  <a:cubicBezTo>
                    <a:pt x="1" y="879"/>
                    <a:pt x="255" y="1133"/>
                    <a:pt x="569" y="1133"/>
                  </a:cubicBezTo>
                  <a:lnTo>
                    <a:pt x="7362" y="1133"/>
                  </a:lnTo>
                  <a:cubicBezTo>
                    <a:pt x="7673" y="1133"/>
                    <a:pt x="7927" y="879"/>
                    <a:pt x="7927" y="565"/>
                  </a:cubicBezTo>
                  <a:cubicBezTo>
                    <a:pt x="7927" y="251"/>
                    <a:pt x="7673" y="1"/>
                    <a:pt x="7362"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19" name="Google Shape;419;p48"/>
            <p:cNvSpPr/>
            <p:nvPr/>
          </p:nvSpPr>
          <p:spPr>
            <a:xfrm>
              <a:off x="1036150" y="1628050"/>
              <a:ext cx="113275" cy="28325"/>
            </a:xfrm>
            <a:custGeom>
              <a:avLst/>
              <a:gdLst/>
              <a:ahLst/>
              <a:cxnLst/>
              <a:rect l="l" t="t" r="r" b="b"/>
              <a:pathLst>
                <a:path w="4531" h="1133" extrusionOk="0">
                  <a:moveTo>
                    <a:pt x="569" y="0"/>
                  </a:moveTo>
                  <a:cubicBezTo>
                    <a:pt x="255" y="0"/>
                    <a:pt x="1" y="251"/>
                    <a:pt x="1" y="565"/>
                  </a:cubicBezTo>
                  <a:cubicBezTo>
                    <a:pt x="1" y="879"/>
                    <a:pt x="255" y="1132"/>
                    <a:pt x="569" y="1132"/>
                  </a:cubicBezTo>
                  <a:lnTo>
                    <a:pt x="3965" y="1132"/>
                  </a:lnTo>
                  <a:cubicBezTo>
                    <a:pt x="4276" y="1132"/>
                    <a:pt x="4530" y="879"/>
                    <a:pt x="4530" y="565"/>
                  </a:cubicBezTo>
                  <a:cubicBezTo>
                    <a:pt x="4530" y="251"/>
                    <a:pt x="4276" y="0"/>
                    <a:pt x="396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0" name="Google Shape;420;p48"/>
          <p:cNvGrpSpPr/>
          <p:nvPr/>
        </p:nvGrpSpPr>
        <p:grpSpPr>
          <a:xfrm>
            <a:off x="3742246" y="3237853"/>
            <a:ext cx="352825" cy="298855"/>
            <a:chOff x="2676100" y="1456375"/>
            <a:chExt cx="501100" cy="424450"/>
          </a:xfrm>
        </p:grpSpPr>
        <p:sp>
          <p:nvSpPr>
            <p:cNvPr id="421" name="Google Shape;421;p48"/>
            <p:cNvSpPr/>
            <p:nvPr/>
          </p:nvSpPr>
          <p:spPr>
            <a:xfrm>
              <a:off x="3079725" y="1534750"/>
              <a:ext cx="97475" cy="268275"/>
            </a:xfrm>
            <a:custGeom>
              <a:avLst/>
              <a:gdLst/>
              <a:ahLst/>
              <a:cxnLst/>
              <a:rect l="l" t="t" r="r" b="b"/>
              <a:pathLst>
                <a:path w="3899" h="10731" extrusionOk="0">
                  <a:moveTo>
                    <a:pt x="621" y="1"/>
                  </a:moveTo>
                  <a:cubicBezTo>
                    <a:pt x="476" y="1"/>
                    <a:pt x="331" y="56"/>
                    <a:pt x="221" y="166"/>
                  </a:cubicBezTo>
                  <a:cubicBezTo>
                    <a:pt x="0" y="387"/>
                    <a:pt x="0" y="746"/>
                    <a:pt x="221" y="966"/>
                  </a:cubicBezTo>
                  <a:cubicBezTo>
                    <a:pt x="2657" y="3397"/>
                    <a:pt x="2657" y="7340"/>
                    <a:pt x="221" y="9771"/>
                  </a:cubicBezTo>
                  <a:cubicBezTo>
                    <a:pt x="6" y="9992"/>
                    <a:pt x="9" y="10345"/>
                    <a:pt x="230" y="10565"/>
                  </a:cubicBezTo>
                  <a:cubicBezTo>
                    <a:pt x="340" y="10675"/>
                    <a:pt x="484" y="10730"/>
                    <a:pt x="629" y="10730"/>
                  </a:cubicBezTo>
                  <a:cubicBezTo>
                    <a:pt x="770" y="10730"/>
                    <a:pt x="912" y="10677"/>
                    <a:pt x="1021" y="10571"/>
                  </a:cubicBezTo>
                  <a:cubicBezTo>
                    <a:pt x="3898" y="7700"/>
                    <a:pt x="3898" y="3038"/>
                    <a:pt x="1021" y="166"/>
                  </a:cubicBezTo>
                  <a:cubicBezTo>
                    <a:pt x="911" y="56"/>
                    <a:pt x="766" y="1"/>
                    <a:pt x="621"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2" name="Google Shape;422;p48"/>
            <p:cNvSpPr/>
            <p:nvPr/>
          </p:nvSpPr>
          <p:spPr>
            <a:xfrm>
              <a:off x="3039725" y="1574925"/>
              <a:ext cx="75350" cy="188250"/>
            </a:xfrm>
            <a:custGeom>
              <a:avLst/>
              <a:gdLst/>
              <a:ahLst/>
              <a:cxnLst/>
              <a:rect l="l" t="t" r="r" b="b"/>
              <a:pathLst>
                <a:path w="3014" h="7530" extrusionOk="0">
                  <a:moveTo>
                    <a:pt x="629" y="1"/>
                  </a:moveTo>
                  <a:cubicBezTo>
                    <a:pt x="484" y="1"/>
                    <a:pt x="339" y="56"/>
                    <a:pt x="230" y="166"/>
                  </a:cubicBezTo>
                  <a:cubicBezTo>
                    <a:pt x="12" y="383"/>
                    <a:pt x="9" y="736"/>
                    <a:pt x="224" y="960"/>
                  </a:cubicBezTo>
                  <a:cubicBezTo>
                    <a:pt x="1769" y="2506"/>
                    <a:pt x="1769" y="5018"/>
                    <a:pt x="224" y="6564"/>
                  </a:cubicBezTo>
                  <a:cubicBezTo>
                    <a:pt x="0" y="6784"/>
                    <a:pt x="0" y="7144"/>
                    <a:pt x="224" y="7364"/>
                  </a:cubicBezTo>
                  <a:cubicBezTo>
                    <a:pt x="334" y="7474"/>
                    <a:pt x="479" y="7529"/>
                    <a:pt x="624" y="7529"/>
                  </a:cubicBezTo>
                  <a:cubicBezTo>
                    <a:pt x="769" y="7529"/>
                    <a:pt x="913" y="7474"/>
                    <a:pt x="1024" y="7364"/>
                  </a:cubicBezTo>
                  <a:cubicBezTo>
                    <a:pt x="3013" y="5374"/>
                    <a:pt x="3013" y="2149"/>
                    <a:pt x="1024" y="160"/>
                  </a:cubicBezTo>
                  <a:cubicBezTo>
                    <a:pt x="913" y="53"/>
                    <a:pt x="771" y="1"/>
                    <a:pt x="629"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3" name="Google Shape;423;p48"/>
            <p:cNvSpPr/>
            <p:nvPr/>
          </p:nvSpPr>
          <p:spPr>
            <a:xfrm>
              <a:off x="2676100" y="1456375"/>
              <a:ext cx="340700" cy="424450"/>
            </a:xfrm>
            <a:custGeom>
              <a:avLst/>
              <a:gdLst/>
              <a:ahLst/>
              <a:cxnLst/>
              <a:rect l="l" t="t" r="r" b="b"/>
              <a:pathLst>
                <a:path w="13628" h="16978" extrusionOk="0">
                  <a:moveTo>
                    <a:pt x="2265" y="6792"/>
                  </a:moveTo>
                  <a:lnTo>
                    <a:pt x="2265" y="10189"/>
                  </a:lnTo>
                  <a:lnTo>
                    <a:pt x="1700" y="10189"/>
                  </a:lnTo>
                  <a:cubicBezTo>
                    <a:pt x="1386" y="10189"/>
                    <a:pt x="1133" y="9935"/>
                    <a:pt x="1133" y="9621"/>
                  </a:cubicBezTo>
                  <a:lnTo>
                    <a:pt x="1133" y="7356"/>
                  </a:lnTo>
                  <a:cubicBezTo>
                    <a:pt x="1133" y="7042"/>
                    <a:pt x="1386" y="6792"/>
                    <a:pt x="1700" y="6792"/>
                  </a:cubicBezTo>
                  <a:close/>
                  <a:moveTo>
                    <a:pt x="5701" y="5659"/>
                  </a:moveTo>
                  <a:lnTo>
                    <a:pt x="5701" y="11321"/>
                  </a:lnTo>
                  <a:lnTo>
                    <a:pt x="3965" y="11321"/>
                  </a:lnTo>
                  <a:cubicBezTo>
                    <a:pt x="3651" y="11321"/>
                    <a:pt x="3397" y="11067"/>
                    <a:pt x="3397" y="10753"/>
                  </a:cubicBezTo>
                  <a:lnTo>
                    <a:pt x="3397" y="6224"/>
                  </a:lnTo>
                  <a:cubicBezTo>
                    <a:pt x="3397" y="5910"/>
                    <a:pt x="3651" y="5659"/>
                    <a:pt x="3965" y="5659"/>
                  </a:cubicBezTo>
                  <a:close/>
                  <a:moveTo>
                    <a:pt x="10230" y="2827"/>
                  </a:moveTo>
                  <a:lnTo>
                    <a:pt x="10230" y="14150"/>
                  </a:lnTo>
                  <a:lnTo>
                    <a:pt x="6833" y="11602"/>
                  </a:lnTo>
                  <a:lnTo>
                    <a:pt x="6833" y="5376"/>
                  </a:lnTo>
                  <a:lnTo>
                    <a:pt x="10230" y="2827"/>
                  </a:lnTo>
                  <a:close/>
                  <a:moveTo>
                    <a:pt x="11927" y="1130"/>
                  </a:moveTo>
                  <a:cubicBezTo>
                    <a:pt x="12241" y="1130"/>
                    <a:pt x="12495" y="1381"/>
                    <a:pt x="12495" y="1695"/>
                  </a:cubicBezTo>
                  <a:lnTo>
                    <a:pt x="12495" y="15282"/>
                  </a:lnTo>
                  <a:cubicBezTo>
                    <a:pt x="12495" y="15596"/>
                    <a:pt x="12241" y="15847"/>
                    <a:pt x="11927" y="15847"/>
                  </a:cubicBezTo>
                  <a:cubicBezTo>
                    <a:pt x="11613" y="15847"/>
                    <a:pt x="11363" y="15596"/>
                    <a:pt x="11363" y="15282"/>
                  </a:cubicBezTo>
                  <a:lnTo>
                    <a:pt x="11363" y="1695"/>
                  </a:lnTo>
                  <a:cubicBezTo>
                    <a:pt x="11363" y="1381"/>
                    <a:pt x="11613" y="1130"/>
                    <a:pt x="11927" y="1130"/>
                  </a:cubicBezTo>
                  <a:close/>
                  <a:moveTo>
                    <a:pt x="11925" y="0"/>
                  </a:moveTo>
                  <a:cubicBezTo>
                    <a:pt x="11115" y="0"/>
                    <a:pt x="10405" y="580"/>
                    <a:pt x="10257" y="1393"/>
                  </a:cubicBezTo>
                  <a:lnTo>
                    <a:pt x="6079" y="4527"/>
                  </a:lnTo>
                  <a:lnTo>
                    <a:pt x="3965" y="4527"/>
                  </a:lnTo>
                  <a:cubicBezTo>
                    <a:pt x="3243" y="4527"/>
                    <a:pt x="2603" y="4980"/>
                    <a:pt x="2362" y="5659"/>
                  </a:cubicBezTo>
                  <a:lnTo>
                    <a:pt x="1700" y="5659"/>
                  </a:lnTo>
                  <a:cubicBezTo>
                    <a:pt x="761" y="5659"/>
                    <a:pt x="0" y="6417"/>
                    <a:pt x="0" y="7356"/>
                  </a:cubicBezTo>
                  <a:lnTo>
                    <a:pt x="0" y="9621"/>
                  </a:lnTo>
                  <a:cubicBezTo>
                    <a:pt x="0" y="10560"/>
                    <a:pt x="761" y="11318"/>
                    <a:pt x="1700" y="11321"/>
                  </a:cubicBezTo>
                  <a:lnTo>
                    <a:pt x="2362" y="11321"/>
                  </a:lnTo>
                  <a:cubicBezTo>
                    <a:pt x="2603" y="11997"/>
                    <a:pt x="3243" y="12450"/>
                    <a:pt x="3965" y="12453"/>
                  </a:cubicBezTo>
                  <a:lnTo>
                    <a:pt x="6079" y="12453"/>
                  </a:lnTo>
                  <a:lnTo>
                    <a:pt x="10257" y="15584"/>
                  </a:lnTo>
                  <a:cubicBezTo>
                    <a:pt x="10405" y="16397"/>
                    <a:pt x="11115" y="16977"/>
                    <a:pt x="11925" y="16977"/>
                  </a:cubicBezTo>
                  <a:cubicBezTo>
                    <a:pt x="11976" y="16977"/>
                    <a:pt x="12027" y="16975"/>
                    <a:pt x="12078" y="16970"/>
                  </a:cubicBezTo>
                  <a:cubicBezTo>
                    <a:pt x="12954" y="16892"/>
                    <a:pt x="13624" y="16161"/>
                    <a:pt x="13627" y="15282"/>
                  </a:cubicBezTo>
                  <a:lnTo>
                    <a:pt x="13627" y="1695"/>
                  </a:lnTo>
                  <a:cubicBezTo>
                    <a:pt x="13624" y="816"/>
                    <a:pt x="12954" y="85"/>
                    <a:pt x="12078" y="7"/>
                  </a:cubicBezTo>
                  <a:cubicBezTo>
                    <a:pt x="12027" y="2"/>
                    <a:pt x="11976" y="0"/>
                    <a:pt x="1192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424" name="Google Shape;424;p48"/>
          <p:cNvGrpSpPr/>
          <p:nvPr/>
        </p:nvGrpSpPr>
        <p:grpSpPr>
          <a:xfrm>
            <a:off x="3746896" y="1916918"/>
            <a:ext cx="343530" cy="340221"/>
            <a:chOff x="3860250" y="1427025"/>
            <a:chExt cx="487900" cy="483200"/>
          </a:xfrm>
        </p:grpSpPr>
        <p:sp>
          <p:nvSpPr>
            <p:cNvPr id="425" name="Google Shape;425;p48"/>
            <p:cNvSpPr/>
            <p:nvPr/>
          </p:nvSpPr>
          <p:spPr>
            <a:xfrm>
              <a:off x="3875800" y="1427025"/>
              <a:ext cx="472350" cy="468650"/>
            </a:xfrm>
            <a:custGeom>
              <a:avLst/>
              <a:gdLst/>
              <a:ahLst/>
              <a:cxnLst/>
              <a:rect l="l" t="t" r="r" b="b"/>
              <a:pathLst>
                <a:path w="18894" h="18746" extrusionOk="0">
                  <a:moveTo>
                    <a:pt x="15874" y="1821"/>
                  </a:moveTo>
                  <a:lnTo>
                    <a:pt x="6498" y="9403"/>
                  </a:lnTo>
                  <a:lnTo>
                    <a:pt x="1918" y="5629"/>
                  </a:lnTo>
                  <a:lnTo>
                    <a:pt x="15874" y="1821"/>
                  </a:lnTo>
                  <a:close/>
                  <a:moveTo>
                    <a:pt x="14524" y="4370"/>
                  </a:moveTo>
                  <a:lnTo>
                    <a:pt x="8425" y="11912"/>
                  </a:lnTo>
                  <a:lnTo>
                    <a:pt x="6257" y="12634"/>
                  </a:lnTo>
                  <a:lnTo>
                    <a:pt x="6981" y="10469"/>
                  </a:lnTo>
                  <a:lnTo>
                    <a:pt x="14524" y="4370"/>
                  </a:lnTo>
                  <a:close/>
                  <a:moveTo>
                    <a:pt x="17072" y="3020"/>
                  </a:moveTo>
                  <a:lnTo>
                    <a:pt x="13265" y="16976"/>
                  </a:lnTo>
                  <a:lnTo>
                    <a:pt x="9491" y="12392"/>
                  </a:lnTo>
                  <a:lnTo>
                    <a:pt x="17072" y="3020"/>
                  </a:lnTo>
                  <a:close/>
                  <a:moveTo>
                    <a:pt x="18298" y="0"/>
                  </a:moveTo>
                  <a:cubicBezTo>
                    <a:pt x="18286" y="0"/>
                    <a:pt x="18274" y="0"/>
                    <a:pt x="18262" y="3"/>
                  </a:cubicBezTo>
                  <a:lnTo>
                    <a:pt x="18253" y="3"/>
                  </a:lnTo>
                  <a:cubicBezTo>
                    <a:pt x="18238" y="6"/>
                    <a:pt x="18223" y="6"/>
                    <a:pt x="18211" y="12"/>
                  </a:cubicBezTo>
                  <a:lnTo>
                    <a:pt x="18193" y="15"/>
                  </a:lnTo>
                  <a:lnTo>
                    <a:pt x="18178" y="18"/>
                  </a:lnTo>
                  <a:lnTo>
                    <a:pt x="562" y="4822"/>
                  </a:lnTo>
                  <a:cubicBezTo>
                    <a:pt x="121" y="4943"/>
                    <a:pt x="0" y="5511"/>
                    <a:pt x="351" y="5804"/>
                  </a:cubicBezTo>
                  <a:lnTo>
                    <a:pt x="5834" y="10321"/>
                  </a:lnTo>
                  <a:lnTo>
                    <a:pt x="4826" y="13349"/>
                  </a:lnTo>
                  <a:cubicBezTo>
                    <a:pt x="4696" y="13732"/>
                    <a:pt x="4991" y="14098"/>
                    <a:pt x="5359" y="14098"/>
                  </a:cubicBezTo>
                  <a:cubicBezTo>
                    <a:pt x="5418" y="14098"/>
                    <a:pt x="5479" y="14089"/>
                    <a:pt x="5541" y="14068"/>
                  </a:cubicBezTo>
                  <a:lnTo>
                    <a:pt x="8570" y="13060"/>
                  </a:lnTo>
                  <a:lnTo>
                    <a:pt x="13087" y="18540"/>
                  </a:lnTo>
                  <a:cubicBezTo>
                    <a:pt x="13195" y="18670"/>
                    <a:pt x="13355" y="18745"/>
                    <a:pt x="13525" y="18745"/>
                  </a:cubicBezTo>
                  <a:cubicBezTo>
                    <a:pt x="13564" y="18745"/>
                    <a:pt x="13603" y="18742"/>
                    <a:pt x="13642" y="18733"/>
                  </a:cubicBezTo>
                  <a:cubicBezTo>
                    <a:pt x="13848" y="18691"/>
                    <a:pt x="14014" y="18534"/>
                    <a:pt x="14071" y="18328"/>
                  </a:cubicBezTo>
                  <a:lnTo>
                    <a:pt x="18875" y="716"/>
                  </a:lnTo>
                  <a:cubicBezTo>
                    <a:pt x="18875" y="710"/>
                    <a:pt x="18875" y="704"/>
                    <a:pt x="18878" y="698"/>
                  </a:cubicBezTo>
                  <a:lnTo>
                    <a:pt x="18881" y="683"/>
                  </a:lnTo>
                  <a:cubicBezTo>
                    <a:pt x="18884" y="668"/>
                    <a:pt x="18887" y="653"/>
                    <a:pt x="18890" y="637"/>
                  </a:cubicBezTo>
                  <a:cubicBezTo>
                    <a:pt x="18890" y="637"/>
                    <a:pt x="18890" y="634"/>
                    <a:pt x="18890" y="631"/>
                  </a:cubicBezTo>
                  <a:cubicBezTo>
                    <a:pt x="18890" y="619"/>
                    <a:pt x="18890" y="604"/>
                    <a:pt x="18893" y="592"/>
                  </a:cubicBezTo>
                  <a:lnTo>
                    <a:pt x="18893" y="580"/>
                  </a:lnTo>
                  <a:cubicBezTo>
                    <a:pt x="18893" y="568"/>
                    <a:pt x="18893" y="553"/>
                    <a:pt x="18893" y="541"/>
                  </a:cubicBezTo>
                  <a:cubicBezTo>
                    <a:pt x="18893" y="538"/>
                    <a:pt x="18893" y="535"/>
                    <a:pt x="18893" y="532"/>
                  </a:cubicBezTo>
                  <a:cubicBezTo>
                    <a:pt x="18893" y="517"/>
                    <a:pt x="18890" y="502"/>
                    <a:pt x="18890" y="487"/>
                  </a:cubicBezTo>
                  <a:cubicBezTo>
                    <a:pt x="18890" y="483"/>
                    <a:pt x="18890" y="480"/>
                    <a:pt x="18887" y="477"/>
                  </a:cubicBezTo>
                  <a:cubicBezTo>
                    <a:pt x="18887" y="465"/>
                    <a:pt x="18884" y="453"/>
                    <a:pt x="18881" y="441"/>
                  </a:cubicBezTo>
                  <a:lnTo>
                    <a:pt x="18878" y="429"/>
                  </a:lnTo>
                  <a:cubicBezTo>
                    <a:pt x="18875" y="417"/>
                    <a:pt x="18872" y="402"/>
                    <a:pt x="18866" y="390"/>
                  </a:cubicBezTo>
                  <a:cubicBezTo>
                    <a:pt x="18866" y="387"/>
                    <a:pt x="18866" y="384"/>
                    <a:pt x="18863" y="381"/>
                  </a:cubicBezTo>
                  <a:cubicBezTo>
                    <a:pt x="18860" y="369"/>
                    <a:pt x="18854" y="354"/>
                    <a:pt x="18848" y="345"/>
                  </a:cubicBezTo>
                  <a:cubicBezTo>
                    <a:pt x="18848" y="339"/>
                    <a:pt x="18845" y="333"/>
                    <a:pt x="18842" y="329"/>
                  </a:cubicBezTo>
                  <a:cubicBezTo>
                    <a:pt x="18839" y="323"/>
                    <a:pt x="18833" y="308"/>
                    <a:pt x="18830" y="299"/>
                  </a:cubicBezTo>
                  <a:cubicBezTo>
                    <a:pt x="18824" y="290"/>
                    <a:pt x="18824" y="290"/>
                    <a:pt x="18821" y="287"/>
                  </a:cubicBezTo>
                  <a:cubicBezTo>
                    <a:pt x="18815" y="275"/>
                    <a:pt x="18806" y="263"/>
                    <a:pt x="18797" y="248"/>
                  </a:cubicBezTo>
                  <a:lnTo>
                    <a:pt x="18790" y="239"/>
                  </a:lnTo>
                  <a:cubicBezTo>
                    <a:pt x="18784" y="230"/>
                    <a:pt x="18775" y="221"/>
                    <a:pt x="18769" y="212"/>
                  </a:cubicBezTo>
                  <a:cubicBezTo>
                    <a:pt x="18760" y="203"/>
                    <a:pt x="18763" y="203"/>
                    <a:pt x="18760" y="200"/>
                  </a:cubicBezTo>
                  <a:cubicBezTo>
                    <a:pt x="18751" y="188"/>
                    <a:pt x="18739" y="176"/>
                    <a:pt x="18727" y="163"/>
                  </a:cubicBezTo>
                  <a:cubicBezTo>
                    <a:pt x="18718" y="154"/>
                    <a:pt x="18706" y="142"/>
                    <a:pt x="18694" y="133"/>
                  </a:cubicBezTo>
                  <a:lnTo>
                    <a:pt x="18682" y="124"/>
                  </a:lnTo>
                  <a:cubicBezTo>
                    <a:pt x="18673" y="115"/>
                    <a:pt x="18664" y="109"/>
                    <a:pt x="18655" y="103"/>
                  </a:cubicBezTo>
                  <a:lnTo>
                    <a:pt x="18643" y="94"/>
                  </a:lnTo>
                  <a:cubicBezTo>
                    <a:pt x="18630" y="88"/>
                    <a:pt x="18618" y="79"/>
                    <a:pt x="18606" y="73"/>
                  </a:cubicBezTo>
                  <a:lnTo>
                    <a:pt x="18591" y="64"/>
                  </a:lnTo>
                  <a:lnTo>
                    <a:pt x="18564" y="52"/>
                  </a:lnTo>
                  <a:lnTo>
                    <a:pt x="18549" y="43"/>
                  </a:lnTo>
                  <a:cubicBezTo>
                    <a:pt x="18537" y="40"/>
                    <a:pt x="18522" y="34"/>
                    <a:pt x="18510" y="28"/>
                  </a:cubicBezTo>
                  <a:lnTo>
                    <a:pt x="18501" y="28"/>
                  </a:lnTo>
                  <a:cubicBezTo>
                    <a:pt x="18489" y="22"/>
                    <a:pt x="18476" y="18"/>
                    <a:pt x="18464" y="15"/>
                  </a:cubicBezTo>
                  <a:lnTo>
                    <a:pt x="18449" y="12"/>
                  </a:lnTo>
                  <a:lnTo>
                    <a:pt x="18416" y="6"/>
                  </a:lnTo>
                  <a:lnTo>
                    <a:pt x="18404" y="3"/>
                  </a:lnTo>
                  <a:cubicBezTo>
                    <a:pt x="18389" y="3"/>
                    <a:pt x="18374" y="0"/>
                    <a:pt x="183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6" name="Google Shape;426;p48"/>
            <p:cNvSpPr/>
            <p:nvPr/>
          </p:nvSpPr>
          <p:spPr>
            <a:xfrm>
              <a:off x="3860250" y="1861675"/>
              <a:ext cx="54675" cy="48550"/>
            </a:xfrm>
            <a:custGeom>
              <a:avLst/>
              <a:gdLst/>
              <a:ahLst/>
              <a:cxnLst/>
              <a:rect l="l" t="t" r="r" b="b"/>
              <a:pathLst>
                <a:path w="2187" h="1942" extrusionOk="0">
                  <a:moveTo>
                    <a:pt x="1563" y="1"/>
                  </a:moveTo>
                  <a:cubicBezTo>
                    <a:pt x="1416" y="1"/>
                    <a:pt x="1268" y="58"/>
                    <a:pt x="1157" y="172"/>
                  </a:cubicBezTo>
                  <a:lnTo>
                    <a:pt x="357" y="976"/>
                  </a:lnTo>
                  <a:cubicBezTo>
                    <a:pt x="0" y="1332"/>
                    <a:pt x="254" y="1942"/>
                    <a:pt x="758" y="1942"/>
                  </a:cubicBezTo>
                  <a:cubicBezTo>
                    <a:pt x="906" y="1942"/>
                    <a:pt x="1051" y="1882"/>
                    <a:pt x="1157" y="1776"/>
                  </a:cubicBezTo>
                  <a:lnTo>
                    <a:pt x="1957" y="973"/>
                  </a:lnTo>
                  <a:cubicBezTo>
                    <a:pt x="2184" y="755"/>
                    <a:pt x="2187" y="390"/>
                    <a:pt x="1963" y="166"/>
                  </a:cubicBezTo>
                  <a:cubicBezTo>
                    <a:pt x="1853" y="56"/>
                    <a:pt x="1708" y="1"/>
                    <a:pt x="1563"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427" name="Google Shape;427;p48"/>
            <p:cNvSpPr/>
            <p:nvPr/>
          </p:nvSpPr>
          <p:spPr>
            <a:xfrm>
              <a:off x="3923425" y="1801775"/>
              <a:ext cx="51350" cy="48550"/>
            </a:xfrm>
            <a:custGeom>
              <a:avLst/>
              <a:gdLst/>
              <a:ahLst/>
              <a:cxnLst/>
              <a:rect l="l" t="t" r="r" b="b"/>
              <a:pathLst>
                <a:path w="2054" h="1942" extrusionOk="0">
                  <a:moveTo>
                    <a:pt x="1430" y="0"/>
                  </a:moveTo>
                  <a:cubicBezTo>
                    <a:pt x="1286" y="0"/>
                    <a:pt x="1141" y="56"/>
                    <a:pt x="1030" y="168"/>
                  </a:cubicBezTo>
                  <a:lnTo>
                    <a:pt x="230" y="968"/>
                  </a:lnTo>
                  <a:cubicBezTo>
                    <a:pt x="4" y="1189"/>
                    <a:pt x="1" y="1551"/>
                    <a:pt x="224" y="1774"/>
                  </a:cubicBezTo>
                  <a:cubicBezTo>
                    <a:pt x="334" y="1886"/>
                    <a:pt x="478" y="1941"/>
                    <a:pt x="623" y="1941"/>
                  </a:cubicBezTo>
                  <a:cubicBezTo>
                    <a:pt x="771" y="1941"/>
                    <a:pt x="919" y="1883"/>
                    <a:pt x="1030" y="1768"/>
                  </a:cubicBezTo>
                  <a:lnTo>
                    <a:pt x="1831" y="968"/>
                  </a:lnTo>
                  <a:cubicBezTo>
                    <a:pt x="2054" y="745"/>
                    <a:pt x="2051" y="388"/>
                    <a:pt x="1831" y="168"/>
                  </a:cubicBezTo>
                  <a:cubicBezTo>
                    <a:pt x="1720" y="56"/>
                    <a:pt x="1575" y="0"/>
                    <a:pt x="14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428" name="Google Shape;428;p48"/>
          <p:cNvSpPr/>
          <p:nvPr/>
        </p:nvSpPr>
        <p:spPr>
          <a:xfrm>
            <a:off x="5061516" y="1916944"/>
            <a:ext cx="340239" cy="340168"/>
          </a:xfrm>
          <a:custGeom>
            <a:avLst/>
            <a:gdLst/>
            <a:ahLst/>
            <a:cxnLst/>
            <a:rect l="l" t="t" r="r" b="b"/>
            <a:pathLst>
              <a:path w="19329" h="19325" extrusionOk="0">
                <a:moveTo>
                  <a:pt x="9062" y="1229"/>
                </a:moveTo>
                <a:lnTo>
                  <a:pt x="9062" y="4539"/>
                </a:lnTo>
                <a:cubicBezTo>
                  <a:pt x="8470" y="4557"/>
                  <a:pt x="7885" y="4602"/>
                  <a:pt x="7311" y="4674"/>
                </a:cubicBezTo>
                <a:cubicBezTo>
                  <a:pt x="7223" y="4339"/>
                  <a:pt x="7036" y="4037"/>
                  <a:pt x="6773" y="3811"/>
                </a:cubicBezTo>
                <a:cubicBezTo>
                  <a:pt x="7392" y="2428"/>
                  <a:pt x="8211" y="1513"/>
                  <a:pt x="9062" y="1229"/>
                </a:cubicBezTo>
                <a:close/>
                <a:moveTo>
                  <a:pt x="10194" y="1226"/>
                </a:moveTo>
                <a:cubicBezTo>
                  <a:pt x="11278" y="1586"/>
                  <a:pt x="12272" y="2944"/>
                  <a:pt x="12912" y="4835"/>
                </a:cubicBezTo>
                <a:cubicBezTo>
                  <a:pt x="12015" y="4662"/>
                  <a:pt x="11106" y="4566"/>
                  <a:pt x="10194" y="4539"/>
                </a:cubicBezTo>
                <a:lnTo>
                  <a:pt x="10194" y="1226"/>
                </a:lnTo>
                <a:close/>
                <a:moveTo>
                  <a:pt x="5665" y="4530"/>
                </a:moveTo>
                <a:cubicBezTo>
                  <a:pt x="6170" y="4530"/>
                  <a:pt x="6423" y="5139"/>
                  <a:pt x="6067" y="5496"/>
                </a:cubicBezTo>
                <a:cubicBezTo>
                  <a:pt x="5950" y="5611"/>
                  <a:pt x="5808" y="5663"/>
                  <a:pt x="5669" y="5663"/>
                </a:cubicBezTo>
                <a:cubicBezTo>
                  <a:pt x="5378" y="5663"/>
                  <a:pt x="5101" y="5438"/>
                  <a:pt x="5101" y="5097"/>
                </a:cubicBezTo>
                <a:cubicBezTo>
                  <a:pt x="5101" y="4783"/>
                  <a:pt x="5351" y="4530"/>
                  <a:pt x="5665" y="4530"/>
                </a:cubicBezTo>
                <a:close/>
                <a:moveTo>
                  <a:pt x="6743" y="1643"/>
                </a:moveTo>
                <a:cubicBezTo>
                  <a:pt x="6363" y="2129"/>
                  <a:pt x="6019" y="2718"/>
                  <a:pt x="5717" y="3397"/>
                </a:cubicBezTo>
                <a:lnTo>
                  <a:pt x="5665" y="3397"/>
                </a:lnTo>
                <a:cubicBezTo>
                  <a:pt x="4578" y="3397"/>
                  <a:pt x="3769" y="4406"/>
                  <a:pt x="4008" y="5469"/>
                </a:cubicBezTo>
                <a:cubicBezTo>
                  <a:pt x="3075" y="5822"/>
                  <a:pt x="2277" y="6266"/>
                  <a:pt x="1646" y="6773"/>
                </a:cubicBezTo>
                <a:cubicBezTo>
                  <a:pt x="2507" y="4394"/>
                  <a:pt x="4373" y="2516"/>
                  <a:pt x="6743" y="1643"/>
                </a:cubicBezTo>
                <a:close/>
                <a:moveTo>
                  <a:pt x="12510" y="1631"/>
                </a:moveTo>
                <a:lnTo>
                  <a:pt x="12510" y="1631"/>
                </a:lnTo>
                <a:cubicBezTo>
                  <a:pt x="14926" y="2500"/>
                  <a:pt x="16828" y="4403"/>
                  <a:pt x="17698" y="6818"/>
                </a:cubicBezTo>
                <a:cubicBezTo>
                  <a:pt x="17269" y="6483"/>
                  <a:pt x="16810" y="6196"/>
                  <a:pt x="16327" y="5955"/>
                </a:cubicBezTo>
                <a:cubicBezTo>
                  <a:pt x="15645" y="5614"/>
                  <a:pt x="14932" y="5342"/>
                  <a:pt x="14195" y="5136"/>
                </a:cubicBezTo>
                <a:cubicBezTo>
                  <a:pt x="13933" y="4203"/>
                  <a:pt x="13585" y="3349"/>
                  <a:pt x="13169" y="2612"/>
                </a:cubicBezTo>
                <a:cubicBezTo>
                  <a:pt x="12975" y="2268"/>
                  <a:pt x="12755" y="1942"/>
                  <a:pt x="12510" y="1631"/>
                </a:cubicBezTo>
                <a:close/>
                <a:moveTo>
                  <a:pt x="4636" y="6444"/>
                </a:moveTo>
                <a:cubicBezTo>
                  <a:pt x="4684" y="6483"/>
                  <a:pt x="4738" y="6519"/>
                  <a:pt x="4793" y="6553"/>
                </a:cubicBezTo>
                <a:cubicBezTo>
                  <a:pt x="4651" y="7407"/>
                  <a:pt x="4566" y="8268"/>
                  <a:pt x="4542" y="9134"/>
                </a:cubicBezTo>
                <a:lnTo>
                  <a:pt x="1230" y="9134"/>
                </a:lnTo>
                <a:cubicBezTo>
                  <a:pt x="1568" y="8083"/>
                  <a:pt x="2821" y="7081"/>
                  <a:pt x="4636" y="6444"/>
                </a:cubicBezTo>
                <a:close/>
                <a:moveTo>
                  <a:pt x="9062" y="5674"/>
                </a:moveTo>
                <a:lnTo>
                  <a:pt x="9062" y="9134"/>
                </a:lnTo>
                <a:lnTo>
                  <a:pt x="5674" y="9134"/>
                </a:lnTo>
                <a:cubicBezTo>
                  <a:pt x="5698" y="8343"/>
                  <a:pt x="5774" y="7558"/>
                  <a:pt x="5904" y="6776"/>
                </a:cubicBezTo>
                <a:lnTo>
                  <a:pt x="5904" y="6779"/>
                </a:lnTo>
                <a:cubicBezTo>
                  <a:pt x="6462" y="6698"/>
                  <a:pt x="6949" y="6344"/>
                  <a:pt x="7196" y="5834"/>
                </a:cubicBezTo>
                <a:cubicBezTo>
                  <a:pt x="7815" y="5746"/>
                  <a:pt x="8437" y="5692"/>
                  <a:pt x="9062" y="5674"/>
                </a:cubicBezTo>
                <a:close/>
                <a:moveTo>
                  <a:pt x="10194" y="5671"/>
                </a:moveTo>
                <a:cubicBezTo>
                  <a:pt x="11227" y="5701"/>
                  <a:pt x="12257" y="5834"/>
                  <a:pt x="13265" y="6063"/>
                </a:cubicBezTo>
                <a:cubicBezTo>
                  <a:pt x="13422" y="6743"/>
                  <a:pt x="13534" y="7431"/>
                  <a:pt x="13597" y="8126"/>
                </a:cubicBezTo>
                <a:cubicBezTo>
                  <a:pt x="13144" y="8310"/>
                  <a:pt x="12794" y="8675"/>
                  <a:pt x="12631" y="9134"/>
                </a:cubicBezTo>
                <a:lnTo>
                  <a:pt x="10194" y="9134"/>
                </a:lnTo>
                <a:lnTo>
                  <a:pt x="10194" y="5671"/>
                </a:lnTo>
                <a:close/>
                <a:moveTo>
                  <a:pt x="14497" y="6417"/>
                </a:moveTo>
                <a:cubicBezTo>
                  <a:pt x="14950" y="6571"/>
                  <a:pt x="15391" y="6752"/>
                  <a:pt x="15817" y="6966"/>
                </a:cubicBezTo>
                <a:cubicBezTo>
                  <a:pt x="17037" y="7585"/>
                  <a:pt x="17837" y="8352"/>
                  <a:pt x="18099" y="9137"/>
                </a:cubicBezTo>
                <a:lnTo>
                  <a:pt x="15835" y="9134"/>
                </a:lnTo>
                <a:cubicBezTo>
                  <a:pt x="15654" y="8627"/>
                  <a:pt x="15243" y="8234"/>
                  <a:pt x="14730" y="8077"/>
                </a:cubicBezTo>
                <a:cubicBezTo>
                  <a:pt x="14678" y="7519"/>
                  <a:pt x="14603" y="6966"/>
                  <a:pt x="14497" y="6417"/>
                </a:cubicBezTo>
                <a:close/>
                <a:moveTo>
                  <a:pt x="14241" y="9137"/>
                </a:moveTo>
                <a:cubicBezTo>
                  <a:pt x="14555" y="9137"/>
                  <a:pt x="14808" y="9391"/>
                  <a:pt x="14808" y="9702"/>
                </a:cubicBezTo>
                <a:cubicBezTo>
                  <a:pt x="14808" y="10016"/>
                  <a:pt x="14555" y="10270"/>
                  <a:pt x="14241" y="10270"/>
                </a:cubicBezTo>
                <a:lnTo>
                  <a:pt x="14241" y="10267"/>
                </a:lnTo>
                <a:lnTo>
                  <a:pt x="14204" y="10267"/>
                </a:lnTo>
                <a:cubicBezTo>
                  <a:pt x="13902" y="10251"/>
                  <a:pt x="13667" y="10004"/>
                  <a:pt x="13667" y="9702"/>
                </a:cubicBezTo>
                <a:cubicBezTo>
                  <a:pt x="13667" y="9403"/>
                  <a:pt x="13899" y="9155"/>
                  <a:pt x="14195" y="9137"/>
                </a:cubicBezTo>
                <a:close/>
                <a:moveTo>
                  <a:pt x="18099" y="10270"/>
                </a:moveTo>
                <a:cubicBezTo>
                  <a:pt x="17861" y="10967"/>
                  <a:pt x="17194" y="11643"/>
                  <a:pt x="16161" y="12217"/>
                </a:cubicBezTo>
                <a:cubicBezTo>
                  <a:pt x="15632" y="12504"/>
                  <a:pt x="15080" y="12742"/>
                  <a:pt x="14506" y="12930"/>
                </a:cubicBezTo>
                <a:cubicBezTo>
                  <a:pt x="14606" y="12407"/>
                  <a:pt x="14678" y="11873"/>
                  <a:pt x="14730" y="11323"/>
                </a:cubicBezTo>
                <a:lnTo>
                  <a:pt x="14730" y="11326"/>
                </a:lnTo>
                <a:cubicBezTo>
                  <a:pt x="15243" y="11166"/>
                  <a:pt x="15654" y="10774"/>
                  <a:pt x="15835" y="10270"/>
                </a:cubicBezTo>
                <a:close/>
                <a:moveTo>
                  <a:pt x="4542" y="10267"/>
                </a:moveTo>
                <a:cubicBezTo>
                  <a:pt x="4566" y="11163"/>
                  <a:pt x="4660" y="12060"/>
                  <a:pt x="4820" y="12945"/>
                </a:cubicBezTo>
                <a:cubicBezTo>
                  <a:pt x="2927" y="12320"/>
                  <a:pt x="1583" y="11351"/>
                  <a:pt x="1230" y="10267"/>
                </a:cubicBezTo>
                <a:close/>
                <a:moveTo>
                  <a:pt x="9062" y="10267"/>
                </a:moveTo>
                <a:lnTo>
                  <a:pt x="9062" y="12628"/>
                </a:lnTo>
                <a:cubicBezTo>
                  <a:pt x="8603" y="12791"/>
                  <a:pt x="8238" y="13141"/>
                  <a:pt x="8054" y="13594"/>
                </a:cubicBezTo>
                <a:cubicBezTo>
                  <a:pt x="7377" y="13534"/>
                  <a:pt x="6707" y="13428"/>
                  <a:pt x="6046" y="13280"/>
                </a:cubicBezTo>
                <a:cubicBezTo>
                  <a:pt x="5828" y="12290"/>
                  <a:pt x="5702" y="11281"/>
                  <a:pt x="5674" y="10267"/>
                </a:cubicBezTo>
                <a:close/>
                <a:moveTo>
                  <a:pt x="12631" y="10267"/>
                </a:moveTo>
                <a:cubicBezTo>
                  <a:pt x="12794" y="10725"/>
                  <a:pt x="13144" y="11091"/>
                  <a:pt x="13597" y="11275"/>
                </a:cubicBezTo>
                <a:cubicBezTo>
                  <a:pt x="13534" y="11945"/>
                  <a:pt x="13431" y="12613"/>
                  <a:pt x="13280" y="13268"/>
                </a:cubicBezTo>
                <a:cubicBezTo>
                  <a:pt x="12595" y="13422"/>
                  <a:pt x="11900" y="13531"/>
                  <a:pt x="11203" y="13594"/>
                </a:cubicBezTo>
                <a:cubicBezTo>
                  <a:pt x="11019" y="13141"/>
                  <a:pt x="10653" y="12791"/>
                  <a:pt x="10194" y="12628"/>
                </a:cubicBezTo>
                <a:lnTo>
                  <a:pt x="10194" y="10267"/>
                </a:lnTo>
                <a:close/>
                <a:moveTo>
                  <a:pt x="9627" y="13678"/>
                </a:moveTo>
                <a:cubicBezTo>
                  <a:pt x="9923" y="13678"/>
                  <a:pt x="10170" y="13905"/>
                  <a:pt x="10191" y="14201"/>
                </a:cubicBezTo>
                <a:lnTo>
                  <a:pt x="10191" y="14231"/>
                </a:lnTo>
                <a:cubicBezTo>
                  <a:pt x="10191" y="14231"/>
                  <a:pt x="10191" y="14234"/>
                  <a:pt x="10191" y="14237"/>
                </a:cubicBezTo>
                <a:cubicBezTo>
                  <a:pt x="10188" y="14545"/>
                  <a:pt x="9938" y="14793"/>
                  <a:pt x="9630" y="14796"/>
                </a:cubicBezTo>
                <a:cubicBezTo>
                  <a:pt x="9319" y="14796"/>
                  <a:pt x="9065" y="14545"/>
                  <a:pt x="9062" y="14237"/>
                </a:cubicBezTo>
                <a:lnTo>
                  <a:pt x="9062" y="14231"/>
                </a:lnTo>
                <a:lnTo>
                  <a:pt x="9062" y="14201"/>
                </a:lnTo>
                <a:cubicBezTo>
                  <a:pt x="9083" y="13905"/>
                  <a:pt x="9331" y="13678"/>
                  <a:pt x="9627" y="13678"/>
                </a:cubicBezTo>
                <a:close/>
                <a:moveTo>
                  <a:pt x="1640" y="12579"/>
                </a:moveTo>
                <a:lnTo>
                  <a:pt x="1640" y="12579"/>
                </a:lnTo>
                <a:cubicBezTo>
                  <a:pt x="1936" y="12812"/>
                  <a:pt x="2250" y="13020"/>
                  <a:pt x="2579" y="13204"/>
                </a:cubicBezTo>
                <a:cubicBezTo>
                  <a:pt x="3313" y="13615"/>
                  <a:pt x="4168" y="13953"/>
                  <a:pt x="5110" y="14213"/>
                </a:cubicBezTo>
                <a:cubicBezTo>
                  <a:pt x="5496" y="15620"/>
                  <a:pt x="6061" y="16813"/>
                  <a:pt x="6752" y="17691"/>
                </a:cubicBezTo>
                <a:cubicBezTo>
                  <a:pt x="4373" y="16828"/>
                  <a:pt x="2501" y="14956"/>
                  <a:pt x="1640" y="12579"/>
                </a:cubicBezTo>
                <a:close/>
                <a:moveTo>
                  <a:pt x="17698" y="12555"/>
                </a:moveTo>
                <a:cubicBezTo>
                  <a:pt x="16837" y="14938"/>
                  <a:pt x="14932" y="16831"/>
                  <a:pt x="12535" y="17691"/>
                </a:cubicBezTo>
                <a:cubicBezTo>
                  <a:pt x="12770" y="17395"/>
                  <a:pt x="12981" y="17081"/>
                  <a:pt x="13169" y="16752"/>
                </a:cubicBezTo>
                <a:cubicBezTo>
                  <a:pt x="13594" y="16013"/>
                  <a:pt x="13945" y="15149"/>
                  <a:pt x="14213" y="14201"/>
                </a:cubicBezTo>
                <a:cubicBezTo>
                  <a:pt x="15140" y="13944"/>
                  <a:pt x="15986" y="13609"/>
                  <a:pt x="16713" y="13204"/>
                </a:cubicBezTo>
                <a:cubicBezTo>
                  <a:pt x="17058" y="13014"/>
                  <a:pt x="17387" y="12797"/>
                  <a:pt x="17698" y="12555"/>
                </a:cubicBezTo>
                <a:close/>
                <a:moveTo>
                  <a:pt x="6381" y="14503"/>
                </a:moveTo>
                <a:cubicBezTo>
                  <a:pt x="6906" y="14602"/>
                  <a:pt x="7450" y="14678"/>
                  <a:pt x="8005" y="14726"/>
                </a:cubicBezTo>
                <a:cubicBezTo>
                  <a:pt x="8162" y="15240"/>
                  <a:pt x="8555" y="15650"/>
                  <a:pt x="9062" y="15831"/>
                </a:cubicBezTo>
                <a:lnTo>
                  <a:pt x="9062" y="18096"/>
                </a:lnTo>
                <a:cubicBezTo>
                  <a:pt x="8286" y="17833"/>
                  <a:pt x="7531" y="17048"/>
                  <a:pt x="6933" y="15853"/>
                </a:cubicBezTo>
                <a:cubicBezTo>
                  <a:pt x="6716" y="15415"/>
                  <a:pt x="6532" y="14965"/>
                  <a:pt x="6381" y="14503"/>
                </a:cubicBezTo>
                <a:close/>
                <a:moveTo>
                  <a:pt x="12933" y="14497"/>
                </a:moveTo>
                <a:cubicBezTo>
                  <a:pt x="12740" y="15083"/>
                  <a:pt x="12486" y="15650"/>
                  <a:pt x="12184" y="16188"/>
                </a:cubicBezTo>
                <a:cubicBezTo>
                  <a:pt x="11595" y="17211"/>
                  <a:pt x="10904" y="17869"/>
                  <a:pt x="10194" y="18099"/>
                </a:cubicBezTo>
                <a:lnTo>
                  <a:pt x="10194" y="15831"/>
                </a:lnTo>
                <a:cubicBezTo>
                  <a:pt x="10702" y="15650"/>
                  <a:pt x="11094" y="15240"/>
                  <a:pt x="11251" y="14726"/>
                </a:cubicBezTo>
                <a:cubicBezTo>
                  <a:pt x="11828" y="14675"/>
                  <a:pt x="12390" y="14596"/>
                  <a:pt x="12933" y="14497"/>
                </a:cubicBezTo>
                <a:close/>
                <a:moveTo>
                  <a:pt x="9630" y="0"/>
                </a:moveTo>
                <a:cubicBezTo>
                  <a:pt x="7063" y="0"/>
                  <a:pt x="4645" y="1015"/>
                  <a:pt x="2821" y="2860"/>
                </a:cubicBezTo>
                <a:cubicBezTo>
                  <a:pt x="1012" y="4678"/>
                  <a:pt x="1" y="7138"/>
                  <a:pt x="4" y="9702"/>
                </a:cubicBezTo>
                <a:cubicBezTo>
                  <a:pt x="4" y="15016"/>
                  <a:pt x="4313" y="19325"/>
                  <a:pt x="9630" y="19325"/>
                </a:cubicBezTo>
                <a:cubicBezTo>
                  <a:pt x="9634" y="19325"/>
                  <a:pt x="9637" y="19325"/>
                  <a:pt x="9641" y="19325"/>
                </a:cubicBezTo>
                <a:cubicBezTo>
                  <a:pt x="12198" y="19325"/>
                  <a:pt x="14654" y="18314"/>
                  <a:pt x="16469" y="16508"/>
                </a:cubicBezTo>
                <a:cubicBezTo>
                  <a:pt x="18314" y="14687"/>
                  <a:pt x="19328" y="12268"/>
                  <a:pt x="19328" y="9702"/>
                </a:cubicBezTo>
                <a:cubicBezTo>
                  <a:pt x="19328" y="8407"/>
                  <a:pt x="19069" y="7129"/>
                  <a:pt x="18558" y="5940"/>
                </a:cubicBezTo>
                <a:cubicBezTo>
                  <a:pt x="18066" y="4789"/>
                  <a:pt x="17360" y="3741"/>
                  <a:pt x="16472" y="2857"/>
                </a:cubicBezTo>
                <a:cubicBezTo>
                  <a:pt x="15587" y="1969"/>
                  <a:pt x="14539" y="1263"/>
                  <a:pt x="13389" y="770"/>
                </a:cubicBezTo>
                <a:cubicBezTo>
                  <a:pt x="12199" y="260"/>
                  <a:pt x="10922" y="0"/>
                  <a:pt x="9630"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Tree>
    <p:extLst>
      <p:ext uri="{BB962C8B-B14F-4D97-AF65-F5344CB8AC3E}">
        <p14:creationId xmlns:p14="http://schemas.microsoft.com/office/powerpoint/2010/main" val="391868846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08"/>
                                        </p:tgtEl>
                                        <p:attrNameLst>
                                          <p:attrName>style.visibility</p:attrName>
                                        </p:attrNameLst>
                                      </p:cBhvr>
                                      <p:to>
                                        <p:strVal val="visible"/>
                                      </p:to>
                                    </p:set>
                                    <p:animEffect transition="in" filter="fade">
                                      <p:cBhvr>
                                        <p:cTn id="7" dur="500"/>
                                        <p:tgtEl>
                                          <p:spTgt spid="408"/>
                                        </p:tgtEl>
                                      </p:cBhvr>
                                    </p:animEffect>
                                    <p:anim calcmode="lin" valueType="num">
                                      <p:cBhvr>
                                        <p:cTn id="8" dur="500" fill="hold"/>
                                        <p:tgtEl>
                                          <p:spTgt spid="408"/>
                                        </p:tgtEl>
                                        <p:attrNameLst>
                                          <p:attrName>ppt_x</p:attrName>
                                        </p:attrNameLst>
                                      </p:cBhvr>
                                      <p:tavLst>
                                        <p:tav tm="0">
                                          <p:val>
                                            <p:strVal val="#ppt_x"/>
                                          </p:val>
                                        </p:tav>
                                        <p:tav tm="100000">
                                          <p:val>
                                            <p:strVal val="#ppt_x"/>
                                          </p:val>
                                        </p:tav>
                                      </p:tavLst>
                                    </p:anim>
                                    <p:anim calcmode="lin" valueType="num">
                                      <p:cBhvr>
                                        <p:cTn id="9" dur="500" fill="hold"/>
                                        <p:tgtEl>
                                          <p:spTgt spid="408"/>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10">
                                            <p:txEl>
                                              <p:pRg st="0" end="0"/>
                                            </p:txEl>
                                          </p:spTgt>
                                        </p:tgtEl>
                                        <p:attrNameLst>
                                          <p:attrName>style.visibility</p:attrName>
                                        </p:attrNameLst>
                                      </p:cBhvr>
                                      <p:to>
                                        <p:strVal val="visible"/>
                                      </p:to>
                                    </p:set>
                                    <p:animEffect transition="in" filter="fade">
                                      <p:cBhvr>
                                        <p:cTn id="12" dur="500"/>
                                        <p:tgtEl>
                                          <p:spTgt spid="410">
                                            <p:txEl>
                                              <p:pRg st="0" end="0"/>
                                            </p:txEl>
                                          </p:spTgt>
                                        </p:tgtEl>
                                      </p:cBhvr>
                                    </p:animEffect>
                                    <p:anim calcmode="lin" valueType="num">
                                      <p:cBhvr>
                                        <p:cTn id="13" dur="500" fill="hold"/>
                                        <p:tgtEl>
                                          <p:spTgt spid="410">
                                            <p:txEl>
                                              <p:pRg st="0" end="0"/>
                                            </p:txEl>
                                          </p:spTgt>
                                        </p:tgtEl>
                                        <p:attrNameLst>
                                          <p:attrName>ppt_x</p:attrName>
                                        </p:attrNameLst>
                                      </p:cBhvr>
                                      <p:tavLst>
                                        <p:tav tm="0">
                                          <p:val>
                                            <p:strVal val="#ppt_x"/>
                                          </p:val>
                                        </p:tav>
                                        <p:tav tm="100000">
                                          <p:val>
                                            <p:strVal val="#ppt_x"/>
                                          </p:val>
                                        </p:tav>
                                      </p:tavLst>
                                    </p:anim>
                                    <p:anim calcmode="lin" valueType="num">
                                      <p:cBhvr>
                                        <p:cTn id="14" dur="500" fill="hold"/>
                                        <p:tgtEl>
                                          <p:spTgt spid="41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grpId="0" nodeType="clickEffect">
                                  <p:stCondLst>
                                    <p:cond delay="0"/>
                                  </p:stCondLst>
                                  <p:childTnLst>
                                    <p:set>
                                      <p:cBhvr>
                                        <p:cTn id="18" dur="1" fill="hold">
                                          <p:stCondLst>
                                            <p:cond delay="0"/>
                                          </p:stCondLst>
                                        </p:cTn>
                                        <p:tgtEl>
                                          <p:spTgt spid="414">
                                            <p:txEl>
                                              <p:pRg st="0" end="0"/>
                                            </p:txEl>
                                          </p:spTgt>
                                        </p:tgtEl>
                                        <p:attrNameLst>
                                          <p:attrName>style.visibility</p:attrName>
                                        </p:attrNameLst>
                                      </p:cBhvr>
                                      <p:to>
                                        <p:strVal val="visible"/>
                                      </p:to>
                                    </p:set>
                                    <p:animEffect transition="in" filter="fade">
                                      <p:cBhvr>
                                        <p:cTn id="19" dur="500"/>
                                        <p:tgtEl>
                                          <p:spTgt spid="414">
                                            <p:txEl>
                                              <p:pRg st="0" end="0"/>
                                            </p:txEl>
                                          </p:spTgt>
                                        </p:tgtEl>
                                      </p:cBhvr>
                                    </p:animEffect>
                                    <p:anim calcmode="lin" valueType="num">
                                      <p:cBhvr>
                                        <p:cTn id="20" dur="500" fill="hold"/>
                                        <p:tgtEl>
                                          <p:spTgt spid="414">
                                            <p:txEl>
                                              <p:pRg st="0" end="0"/>
                                            </p:txEl>
                                          </p:spTgt>
                                        </p:tgtEl>
                                        <p:attrNameLst>
                                          <p:attrName>ppt_x</p:attrName>
                                        </p:attrNameLst>
                                      </p:cBhvr>
                                      <p:tavLst>
                                        <p:tav tm="0">
                                          <p:val>
                                            <p:strVal val="#ppt_x"/>
                                          </p:val>
                                        </p:tav>
                                        <p:tav tm="100000">
                                          <p:val>
                                            <p:strVal val="#ppt_x"/>
                                          </p:val>
                                        </p:tav>
                                      </p:tavLst>
                                    </p:anim>
                                    <p:anim calcmode="lin" valueType="num">
                                      <p:cBhvr>
                                        <p:cTn id="21" dur="500" fill="hold"/>
                                        <p:tgtEl>
                                          <p:spTgt spid="414">
                                            <p:txEl>
                                              <p:pRg st="0" end="0"/>
                                            </p:txEl>
                                          </p:spTgt>
                                        </p:tgtEl>
                                        <p:attrNameLst>
                                          <p:attrName>ppt_y</p:attrName>
                                        </p:attrNameLst>
                                      </p:cBhvr>
                                      <p:tavLst>
                                        <p:tav tm="0">
                                          <p:val>
                                            <p:strVal val="#ppt_y+.1"/>
                                          </p:val>
                                        </p:tav>
                                        <p:tav tm="100000">
                                          <p:val>
                                            <p:strVal val="#ppt_y"/>
                                          </p:val>
                                        </p:tav>
                                      </p:tavLst>
                                    </p:anim>
                                  </p:childTnLst>
                                </p:cTn>
                              </p:par>
                              <p:par>
                                <p:cTn id="22" presetID="42" presetClass="entr" presetSubtype="0" fill="hold" grpId="0" nodeType="withEffect">
                                  <p:stCondLst>
                                    <p:cond delay="0"/>
                                  </p:stCondLst>
                                  <p:childTnLst>
                                    <p:set>
                                      <p:cBhvr>
                                        <p:cTn id="23" dur="1" fill="hold">
                                          <p:stCondLst>
                                            <p:cond delay="0"/>
                                          </p:stCondLst>
                                        </p:cTn>
                                        <p:tgtEl>
                                          <p:spTgt spid="412">
                                            <p:txEl>
                                              <p:pRg st="0" end="0"/>
                                            </p:txEl>
                                          </p:spTgt>
                                        </p:tgtEl>
                                        <p:attrNameLst>
                                          <p:attrName>style.visibility</p:attrName>
                                        </p:attrNameLst>
                                      </p:cBhvr>
                                      <p:to>
                                        <p:strVal val="visible"/>
                                      </p:to>
                                    </p:set>
                                    <p:animEffect transition="in" filter="fade">
                                      <p:cBhvr>
                                        <p:cTn id="24" dur="500"/>
                                        <p:tgtEl>
                                          <p:spTgt spid="412">
                                            <p:txEl>
                                              <p:pRg st="0" end="0"/>
                                            </p:txEl>
                                          </p:spTgt>
                                        </p:tgtEl>
                                      </p:cBhvr>
                                    </p:animEffect>
                                    <p:anim calcmode="lin" valueType="num">
                                      <p:cBhvr>
                                        <p:cTn id="25" dur="500" fill="hold"/>
                                        <p:tgtEl>
                                          <p:spTgt spid="412">
                                            <p:txEl>
                                              <p:pRg st="0" end="0"/>
                                            </p:txEl>
                                          </p:spTgt>
                                        </p:tgtEl>
                                        <p:attrNameLst>
                                          <p:attrName>ppt_x</p:attrName>
                                        </p:attrNameLst>
                                      </p:cBhvr>
                                      <p:tavLst>
                                        <p:tav tm="0">
                                          <p:val>
                                            <p:strVal val="#ppt_x"/>
                                          </p:val>
                                        </p:tav>
                                        <p:tav tm="100000">
                                          <p:val>
                                            <p:strVal val="#ppt_x"/>
                                          </p:val>
                                        </p:tav>
                                      </p:tavLst>
                                    </p:anim>
                                    <p:anim calcmode="lin" valueType="num">
                                      <p:cBhvr>
                                        <p:cTn id="26" dur="500" fill="hold"/>
                                        <p:tgtEl>
                                          <p:spTgt spid="412">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 grpId="0" build="p"/>
      <p:bldP spid="412" grpId="0" build="p"/>
      <p:bldP spid="414"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pic>
        <p:nvPicPr>
          <p:cNvPr id="183" name="Google Shape;183;p38"/>
          <p:cNvPicPr preferRelativeResize="0"/>
          <p:nvPr/>
        </p:nvPicPr>
        <p:blipFill rotWithShape="1">
          <a:blip r:embed="rId3">
            <a:alphaModFix/>
          </a:blip>
          <a:srcRect/>
          <a:stretch/>
        </p:blipFill>
        <p:spPr>
          <a:xfrm>
            <a:off x="4493232" y="1810851"/>
            <a:ext cx="946600" cy="992850"/>
          </a:xfrm>
          <a:prstGeom prst="rect">
            <a:avLst/>
          </a:prstGeom>
          <a:noFill/>
          <a:ln>
            <a:noFill/>
          </a:ln>
        </p:spPr>
      </p:pic>
      <p:sp>
        <p:nvSpPr>
          <p:cNvPr id="184" name="Google Shape;184;p38"/>
          <p:cNvSpPr txBox="1">
            <a:spLocks noGrp="1"/>
          </p:cNvSpPr>
          <p:nvPr>
            <p:ph type="title"/>
          </p:nvPr>
        </p:nvSpPr>
        <p:spPr>
          <a:xfrm>
            <a:off x="726224" y="438312"/>
            <a:ext cx="5996397" cy="52457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1.3 Chức năng của xử lý truy vấn</a:t>
            </a:r>
            <a:endParaRPr/>
          </a:p>
          <a:p>
            <a:pPr marL="0" lvl="0" indent="0" algn="l" rtl="0">
              <a:spcBef>
                <a:spcPts val="0"/>
              </a:spcBef>
              <a:spcAft>
                <a:spcPts val="0"/>
              </a:spcAft>
              <a:buNone/>
            </a:pPr>
            <a:endParaRPr/>
          </a:p>
        </p:txBody>
      </p:sp>
      <p:sp>
        <p:nvSpPr>
          <p:cNvPr id="186" name="Google Shape;186;p38"/>
          <p:cNvSpPr txBox="1">
            <a:spLocks noGrp="1"/>
          </p:cNvSpPr>
          <p:nvPr>
            <p:ph type="subTitle" idx="2"/>
          </p:nvPr>
        </p:nvSpPr>
        <p:spPr>
          <a:xfrm>
            <a:off x="6317616" y="3679645"/>
            <a:ext cx="2814723" cy="938400"/>
          </a:xfrm>
          <a:prstGeom prst="rect">
            <a:avLst/>
          </a:prstGeom>
        </p:spPr>
        <p:txBody>
          <a:bodyPr spcFirstLastPara="1" wrap="square" lIns="91425" tIns="91425" rIns="91425" bIns="91425" anchor="t" anchorCtr="0">
            <a:noAutofit/>
          </a:bodyPr>
          <a:lstStyle/>
          <a:p>
            <a:pPr marL="0" lvl="0" indent="0">
              <a:lnSpc>
                <a:spcPct val="107000"/>
              </a:lnSpc>
              <a:spcAft>
                <a:spcPts val="800"/>
              </a:spcAft>
            </a:pPr>
            <a:r>
              <a:rPr lang="en-US"/>
              <a:t>có chi phí thời gian thực hiện và chi phí sử dụng tài</a:t>
            </a:r>
            <a:br>
              <a:rPr lang="en-US"/>
            </a:br>
            <a:r>
              <a:rPr lang="en-US"/>
              <a:t>nguyên là </a:t>
            </a:r>
            <a:r>
              <a:rPr lang="en-US" b="1"/>
              <a:t>ít nhất.</a:t>
            </a:r>
            <a:endParaRPr lang="en-US" b="1">
              <a:effectLst/>
              <a:latin typeface="Quicksand Light" panose="020B0604020202020204" charset="0"/>
              <a:ea typeface="Calibri" panose="020F0502020204030204" pitchFamily="34" charset="0"/>
              <a:cs typeface="Times New Roman" panose="02020603050405020304" pitchFamily="18" charset="0"/>
            </a:endParaRPr>
          </a:p>
        </p:txBody>
      </p:sp>
      <p:pic>
        <p:nvPicPr>
          <p:cNvPr id="191" name="Google Shape;191;p38"/>
          <p:cNvPicPr preferRelativeResize="0"/>
          <p:nvPr/>
        </p:nvPicPr>
        <p:blipFill rotWithShape="1">
          <a:blip r:embed="rId4">
            <a:alphaModFix/>
          </a:blip>
          <a:srcRect l="49" r="49"/>
          <a:stretch/>
        </p:blipFill>
        <p:spPr>
          <a:xfrm>
            <a:off x="1327749" y="1046582"/>
            <a:ext cx="1012465" cy="938400"/>
          </a:xfrm>
          <a:prstGeom prst="rect">
            <a:avLst/>
          </a:prstGeom>
          <a:noFill/>
          <a:ln>
            <a:noFill/>
          </a:ln>
        </p:spPr>
      </p:pic>
      <p:pic>
        <p:nvPicPr>
          <p:cNvPr id="192" name="Google Shape;192;p38"/>
          <p:cNvPicPr preferRelativeResize="0"/>
          <p:nvPr/>
        </p:nvPicPr>
        <p:blipFill rotWithShape="1">
          <a:blip r:embed="rId5">
            <a:alphaModFix/>
          </a:blip>
          <a:srcRect t="19" b="29"/>
          <a:stretch/>
        </p:blipFill>
        <p:spPr>
          <a:xfrm>
            <a:off x="7427489" y="2553633"/>
            <a:ext cx="946588" cy="938399"/>
          </a:xfrm>
          <a:prstGeom prst="rect">
            <a:avLst/>
          </a:prstGeom>
          <a:noFill/>
          <a:ln>
            <a:noFill/>
          </a:ln>
        </p:spPr>
      </p:pic>
      <p:grpSp>
        <p:nvGrpSpPr>
          <p:cNvPr id="193" name="Google Shape;193;p38"/>
          <p:cNvGrpSpPr/>
          <p:nvPr/>
        </p:nvGrpSpPr>
        <p:grpSpPr>
          <a:xfrm>
            <a:off x="1738544" y="1319476"/>
            <a:ext cx="301161" cy="339535"/>
            <a:chOff x="3299850" y="238575"/>
            <a:chExt cx="427725" cy="482225"/>
          </a:xfrm>
        </p:grpSpPr>
        <p:sp>
          <p:nvSpPr>
            <p:cNvPr id="194" name="Google Shape;194;p38"/>
            <p:cNvSpPr/>
            <p:nvPr/>
          </p:nvSpPr>
          <p:spPr>
            <a:xfrm>
              <a:off x="3299850" y="323500"/>
              <a:ext cx="427725" cy="397300"/>
            </a:xfrm>
            <a:custGeom>
              <a:avLst/>
              <a:gdLst/>
              <a:ahLst/>
              <a:cxnLst/>
              <a:rect l="l" t="t" r="r" b="b"/>
              <a:pathLst>
                <a:path w="17109" h="15892" extrusionOk="0">
                  <a:moveTo>
                    <a:pt x="3397" y="6794"/>
                  </a:moveTo>
                  <a:lnTo>
                    <a:pt x="3397" y="14759"/>
                  </a:lnTo>
                  <a:lnTo>
                    <a:pt x="1132" y="14759"/>
                  </a:lnTo>
                  <a:lnTo>
                    <a:pt x="1132" y="6794"/>
                  </a:lnTo>
                  <a:close/>
                  <a:moveTo>
                    <a:pt x="9034" y="1132"/>
                  </a:moveTo>
                  <a:cubicBezTo>
                    <a:pt x="9683" y="1175"/>
                    <a:pt x="10191" y="1712"/>
                    <a:pt x="10191" y="2364"/>
                  </a:cubicBezTo>
                  <a:cubicBezTo>
                    <a:pt x="10191" y="3346"/>
                    <a:pt x="9774" y="5275"/>
                    <a:pt x="9221" y="5828"/>
                  </a:cubicBezTo>
                  <a:cubicBezTo>
                    <a:pt x="8865" y="6184"/>
                    <a:pt x="9119" y="6794"/>
                    <a:pt x="9623" y="6794"/>
                  </a:cubicBezTo>
                  <a:lnTo>
                    <a:pt x="15285" y="6794"/>
                  </a:lnTo>
                  <a:cubicBezTo>
                    <a:pt x="15599" y="6794"/>
                    <a:pt x="15849" y="7047"/>
                    <a:pt x="15849" y="7361"/>
                  </a:cubicBezTo>
                  <a:cubicBezTo>
                    <a:pt x="15849" y="7672"/>
                    <a:pt x="15599" y="7926"/>
                    <a:pt x="15285" y="7926"/>
                  </a:cubicBezTo>
                  <a:lnTo>
                    <a:pt x="11888" y="7926"/>
                  </a:lnTo>
                  <a:cubicBezTo>
                    <a:pt x="11574" y="7926"/>
                    <a:pt x="11323" y="8180"/>
                    <a:pt x="11323" y="8494"/>
                  </a:cubicBezTo>
                  <a:cubicBezTo>
                    <a:pt x="11323" y="8805"/>
                    <a:pt x="11574" y="9058"/>
                    <a:pt x="11888" y="9058"/>
                  </a:cubicBezTo>
                  <a:lnTo>
                    <a:pt x="15285" y="9058"/>
                  </a:lnTo>
                  <a:cubicBezTo>
                    <a:pt x="15586" y="9058"/>
                    <a:pt x="15852" y="9342"/>
                    <a:pt x="15852" y="9662"/>
                  </a:cubicBezTo>
                  <a:cubicBezTo>
                    <a:pt x="15852" y="9976"/>
                    <a:pt x="15599" y="10230"/>
                    <a:pt x="15285" y="10230"/>
                  </a:cubicBezTo>
                  <a:lnTo>
                    <a:pt x="11888" y="10230"/>
                  </a:lnTo>
                  <a:cubicBezTo>
                    <a:pt x="11574" y="10230"/>
                    <a:pt x="11323" y="10484"/>
                    <a:pt x="11323" y="10795"/>
                  </a:cubicBezTo>
                  <a:cubicBezTo>
                    <a:pt x="11323" y="11109"/>
                    <a:pt x="11574" y="11362"/>
                    <a:pt x="11888" y="11362"/>
                  </a:cubicBezTo>
                  <a:lnTo>
                    <a:pt x="14152" y="11362"/>
                  </a:lnTo>
                  <a:cubicBezTo>
                    <a:pt x="14466" y="11362"/>
                    <a:pt x="14717" y="11616"/>
                    <a:pt x="14717" y="11927"/>
                  </a:cubicBezTo>
                  <a:cubicBezTo>
                    <a:pt x="14717" y="12241"/>
                    <a:pt x="14466" y="12494"/>
                    <a:pt x="14152" y="12494"/>
                  </a:cubicBezTo>
                  <a:lnTo>
                    <a:pt x="11888" y="12494"/>
                  </a:lnTo>
                  <a:cubicBezTo>
                    <a:pt x="11574" y="12494"/>
                    <a:pt x="11323" y="12748"/>
                    <a:pt x="11323" y="13059"/>
                  </a:cubicBezTo>
                  <a:cubicBezTo>
                    <a:pt x="11323" y="13373"/>
                    <a:pt x="11574" y="13627"/>
                    <a:pt x="11888" y="13627"/>
                  </a:cubicBezTo>
                  <a:lnTo>
                    <a:pt x="13020" y="13627"/>
                  </a:lnTo>
                  <a:cubicBezTo>
                    <a:pt x="13334" y="13627"/>
                    <a:pt x="13585" y="13880"/>
                    <a:pt x="13585" y="14191"/>
                  </a:cubicBezTo>
                  <a:cubicBezTo>
                    <a:pt x="13585" y="14505"/>
                    <a:pt x="13334" y="14759"/>
                    <a:pt x="13020" y="14759"/>
                  </a:cubicBezTo>
                  <a:lnTo>
                    <a:pt x="9197" y="14759"/>
                  </a:lnTo>
                  <a:cubicBezTo>
                    <a:pt x="8041" y="14759"/>
                    <a:pt x="6890" y="14572"/>
                    <a:pt x="5794" y="14207"/>
                  </a:cubicBezTo>
                  <a:lnTo>
                    <a:pt x="4529" y="13784"/>
                  </a:lnTo>
                  <a:lnTo>
                    <a:pt x="4529" y="7712"/>
                  </a:lnTo>
                  <a:lnTo>
                    <a:pt x="5686" y="7132"/>
                  </a:lnTo>
                  <a:cubicBezTo>
                    <a:pt x="6265" y="6842"/>
                    <a:pt x="6797" y="6459"/>
                    <a:pt x="7253" y="6003"/>
                  </a:cubicBezTo>
                  <a:lnTo>
                    <a:pt x="7289" y="5963"/>
                  </a:lnTo>
                  <a:cubicBezTo>
                    <a:pt x="8352" y="4901"/>
                    <a:pt x="8917" y="2654"/>
                    <a:pt x="9034" y="1132"/>
                  </a:cubicBezTo>
                  <a:close/>
                  <a:moveTo>
                    <a:pt x="8491" y="0"/>
                  </a:moveTo>
                  <a:cubicBezTo>
                    <a:pt x="8177" y="0"/>
                    <a:pt x="7926" y="254"/>
                    <a:pt x="7926" y="568"/>
                  </a:cubicBezTo>
                  <a:cubicBezTo>
                    <a:pt x="7926" y="1887"/>
                    <a:pt x="7380" y="4276"/>
                    <a:pt x="6492" y="5166"/>
                  </a:cubicBezTo>
                  <a:lnTo>
                    <a:pt x="6456" y="5203"/>
                  </a:lnTo>
                  <a:cubicBezTo>
                    <a:pt x="6081" y="5574"/>
                    <a:pt x="5652" y="5885"/>
                    <a:pt x="5181" y="6120"/>
                  </a:cubicBezTo>
                  <a:lnTo>
                    <a:pt x="4529" y="6444"/>
                  </a:lnTo>
                  <a:lnTo>
                    <a:pt x="4529" y="6229"/>
                  </a:lnTo>
                  <a:cubicBezTo>
                    <a:pt x="4529" y="5915"/>
                    <a:pt x="4276" y="5661"/>
                    <a:pt x="3962" y="5661"/>
                  </a:cubicBezTo>
                  <a:lnTo>
                    <a:pt x="565" y="5661"/>
                  </a:lnTo>
                  <a:cubicBezTo>
                    <a:pt x="251" y="5661"/>
                    <a:pt x="0" y="5915"/>
                    <a:pt x="0" y="6229"/>
                  </a:cubicBezTo>
                  <a:lnTo>
                    <a:pt x="0" y="15324"/>
                  </a:lnTo>
                  <a:cubicBezTo>
                    <a:pt x="0" y="15638"/>
                    <a:pt x="251" y="15891"/>
                    <a:pt x="565" y="15891"/>
                  </a:cubicBezTo>
                  <a:lnTo>
                    <a:pt x="3962" y="15891"/>
                  </a:lnTo>
                  <a:cubicBezTo>
                    <a:pt x="4276" y="15891"/>
                    <a:pt x="4529" y="15638"/>
                    <a:pt x="4529" y="15324"/>
                  </a:cubicBezTo>
                  <a:lnTo>
                    <a:pt x="4529" y="14976"/>
                  </a:lnTo>
                  <a:lnTo>
                    <a:pt x="5435" y="15278"/>
                  </a:lnTo>
                  <a:cubicBezTo>
                    <a:pt x="6649" y="15683"/>
                    <a:pt x="7917" y="15888"/>
                    <a:pt x="9197" y="15888"/>
                  </a:cubicBezTo>
                  <a:lnTo>
                    <a:pt x="13020" y="15888"/>
                  </a:lnTo>
                  <a:cubicBezTo>
                    <a:pt x="14219" y="15888"/>
                    <a:pt x="15040" y="14681"/>
                    <a:pt x="14599" y="13566"/>
                  </a:cubicBezTo>
                  <a:cubicBezTo>
                    <a:pt x="15577" y="13298"/>
                    <a:pt x="16106" y="12241"/>
                    <a:pt x="15731" y="11302"/>
                  </a:cubicBezTo>
                  <a:cubicBezTo>
                    <a:pt x="16468" y="11100"/>
                    <a:pt x="16981" y="10429"/>
                    <a:pt x="16984" y="9662"/>
                  </a:cubicBezTo>
                  <a:cubicBezTo>
                    <a:pt x="16981" y="9233"/>
                    <a:pt x="16824" y="8823"/>
                    <a:pt x="16541" y="8503"/>
                  </a:cubicBezTo>
                  <a:cubicBezTo>
                    <a:pt x="16994" y="8005"/>
                    <a:pt x="17108" y="7289"/>
                    <a:pt x="16837" y="6673"/>
                  </a:cubicBezTo>
                  <a:cubicBezTo>
                    <a:pt x="16565" y="6060"/>
                    <a:pt x="15958" y="5661"/>
                    <a:pt x="15285" y="5661"/>
                  </a:cubicBezTo>
                  <a:lnTo>
                    <a:pt x="10635" y="5661"/>
                  </a:lnTo>
                  <a:cubicBezTo>
                    <a:pt x="11109" y="4577"/>
                    <a:pt x="11323" y="3104"/>
                    <a:pt x="11323" y="2364"/>
                  </a:cubicBezTo>
                  <a:cubicBezTo>
                    <a:pt x="11320" y="1060"/>
                    <a:pt x="10263" y="3"/>
                    <a:pt x="8959"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5" name="Google Shape;195;p38"/>
            <p:cNvSpPr/>
            <p:nvPr/>
          </p:nvSpPr>
          <p:spPr>
            <a:xfrm>
              <a:off x="3467650" y="238575"/>
              <a:ext cx="46525" cy="56650"/>
            </a:xfrm>
            <a:custGeom>
              <a:avLst/>
              <a:gdLst/>
              <a:ahLst/>
              <a:cxnLst/>
              <a:rect l="l" t="t" r="r" b="b"/>
              <a:pathLst>
                <a:path w="1861" h="2266" extrusionOk="0">
                  <a:moveTo>
                    <a:pt x="646" y="1"/>
                  </a:moveTo>
                  <a:cubicBezTo>
                    <a:pt x="561" y="1"/>
                    <a:pt x="475" y="20"/>
                    <a:pt x="393" y="61"/>
                  </a:cubicBezTo>
                  <a:cubicBezTo>
                    <a:pt x="112" y="199"/>
                    <a:pt x="0" y="541"/>
                    <a:pt x="139" y="821"/>
                  </a:cubicBezTo>
                  <a:lnTo>
                    <a:pt x="707" y="1954"/>
                  </a:lnTo>
                  <a:cubicBezTo>
                    <a:pt x="805" y="2150"/>
                    <a:pt x="1005" y="2265"/>
                    <a:pt x="1212" y="2265"/>
                  </a:cubicBezTo>
                  <a:cubicBezTo>
                    <a:pt x="1297" y="2265"/>
                    <a:pt x="1384" y="2246"/>
                    <a:pt x="1465" y="2204"/>
                  </a:cubicBezTo>
                  <a:cubicBezTo>
                    <a:pt x="1746" y="2065"/>
                    <a:pt x="1860" y="1727"/>
                    <a:pt x="1718" y="1446"/>
                  </a:cubicBezTo>
                  <a:lnTo>
                    <a:pt x="1154" y="314"/>
                  </a:lnTo>
                  <a:cubicBezTo>
                    <a:pt x="1053" y="115"/>
                    <a:pt x="854" y="1"/>
                    <a:pt x="646"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6" name="Google Shape;196;p38"/>
            <p:cNvSpPr/>
            <p:nvPr/>
          </p:nvSpPr>
          <p:spPr>
            <a:xfrm>
              <a:off x="3566675" y="238575"/>
              <a:ext cx="46525" cy="56675"/>
            </a:xfrm>
            <a:custGeom>
              <a:avLst/>
              <a:gdLst/>
              <a:ahLst/>
              <a:cxnLst/>
              <a:rect l="l" t="t" r="r" b="b"/>
              <a:pathLst>
                <a:path w="1861" h="2267" extrusionOk="0">
                  <a:moveTo>
                    <a:pt x="1215" y="1"/>
                  </a:moveTo>
                  <a:cubicBezTo>
                    <a:pt x="1007" y="1"/>
                    <a:pt x="808" y="115"/>
                    <a:pt x="707" y="314"/>
                  </a:cubicBezTo>
                  <a:lnTo>
                    <a:pt x="143" y="1446"/>
                  </a:lnTo>
                  <a:cubicBezTo>
                    <a:pt x="1" y="1727"/>
                    <a:pt x="116" y="2065"/>
                    <a:pt x="396" y="2207"/>
                  </a:cubicBezTo>
                  <a:cubicBezTo>
                    <a:pt x="477" y="2247"/>
                    <a:pt x="562" y="2266"/>
                    <a:pt x="646" y="2266"/>
                  </a:cubicBezTo>
                  <a:cubicBezTo>
                    <a:pt x="854" y="2266"/>
                    <a:pt x="1055" y="2151"/>
                    <a:pt x="1154" y="1954"/>
                  </a:cubicBezTo>
                  <a:lnTo>
                    <a:pt x="1722" y="821"/>
                  </a:lnTo>
                  <a:cubicBezTo>
                    <a:pt x="1861" y="541"/>
                    <a:pt x="1749" y="199"/>
                    <a:pt x="1468" y="61"/>
                  </a:cubicBezTo>
                  <a:cubicBezTo>
                    <a:pt x="1387" y="20"/>
                    <a:pt x="1300" y="1"/>
                    <a:pt x="1215"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7" name="Google Shape;197;p38"/>
            <p:cNvSpPr/>
            <p:nvPr/>
          </p:nvSpPr>
          <p:spPr>
            <a:xfrm>
              <a:off x="361122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198" name="Google Shape;198;p38"/>
            <p:cNvSpPr/>
            <p:nvPr/>
          </p:nvSpPr>
          <p:spPr>
            <a:xfrm>
              <a:off x="3413075" y="323500"/>
              <a:ext cx="56550" cy="28325"/>
            </a:xfrm>
            <a:custGeom>
              <a:avLst/>
              <a:gdLst/>
              <a:ahLst/>
              <a:cxnLst/>
              <a:rect l="l" t="t" r="r" b="b"/>
              <a:pathLst>
                <a:path w="2262" h="1133" extrusionOk="0">
                  <a:moveTo>
                    <a:pt x="565" y="0"/>
                  </a:moveTo>
                  <a:cubicBezTo>
                    <a:pt x="251" y="0"/>
                    <a:pt x="0" y="254"/>
                    <a:pt x="0" y="568"/>
                  </a:cubicBezTo>
                  <a:cubicBezTo>
                    <a:pt x="0" y="879"/>
                    <a:pt x="251" y="1132"/>
                    <a:pt x="565" y="1132"/>
                  </a:cubicBezTo>
                  <a:lnTo>
                    <a:pt x="1697" y="1132"/>
                  </a:lnTo>
                  <a:cubicBezTo>
                    <a:pt x="2011" y="1132"/>
                    <a:pt x="2262" y="879"/>
                    <a:pt x="2262" y="568"/>
                  </a:cubicBezTo>
                  <a:cubicBezTo>
                    <a:pt x="2262" y="254"/>
                    <a:pt x="2011" y="0"/>
                    <a:pt x="169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199" name="Google Shape;199;p38"/>
          <p:cNvGrpSpPr/>
          <p:nvPr/>
        </p:nvGrpSpPr>
        <p:grpSpPr>
          <a:xfrm>
            <a:off x="7724978" y="2836989"/>
            <a:ext cx="351610" cy="340168"/>
            <a:chOff x="3270550" y="832575"/>
            <a:chExt cx="499375" cy="483125"/>
          </a:xfrm>
        </p:grpSpPr>
        <p:sp>
          <p:nvSpPr>
            <p:cNvPr id="200" name="Google Shape;200;p38"/>
            <p:cNvSpPr/>
            <p:nvPr/>
          </p:nvSpPr>
          <p:spPr>
            <a:xfrm>
              <a:off x="3270550" y="865975"/>
              <a:ext cx="463725" cy="449725"/>
            </a:xfrm>
            <a:custGeom>
              <a:avLst/>
              <a:gdLst/>
              <a:ahLst/>
              <a:cxnLst/>
              <a:rect l="l" t="t" r="r" b="b"/>
              <a:pathLst>
                <a:path w="18549" h="17989" extrusionOk="0">
                  <a:moveTo>
                    <a:pt x="4823" y="1361"/>
                  </a:moveTo>
                  <a:lnTo>
                    <a:pt x="9177" y="8619"/>
                  </a:lnTo>
                  <a:cubicBezTo>
                    <a:pt x="9237" y="8716"/>
                    <a:pt x="9325" y="8794"/>
                    <a:pt x="9427" y="8843"/>
                  </a:cubicBezTo>
                  <a:lnTo>
                    <a:pt x="17136" y="12345"/>
                  </a:lnTo>
                  <a:cubicBezTo>
                    <a:pt x="15653" y="15102"/>
                    <a:pt x="12779" y="16856"/>
                    <a:pt x="9663" y="16856"/>
                  </a:cubicBezTo>
                  <a:cubicBezTo>
                    <a:pt x="4958" y="16856"/>
                    <a:pt x="1133" y="13031"/>
                    <a:pt x="1133" y="8326"/>
                  </a:cubicBezTo>
                  <a:cubicBezTo>
                    <a:pt x="1133" y="5573"/>
                    <a:pt x="2534" y="2952"/>
                    <a:pt x="4823" y="1361"/>
                  </a:cubicBezTo>
                  <a:close/>
                  <a:moveTo>
                    <a:pt x="5005" y="0"/>
                  </a:moveTo>
                  <a:cubicBezTo>
                    <a:pt x="4907" y="0"/>
                    <a:pt x="4807" y="26"/>
                    <a:pt x="4717" y="80"/>
                  </a:cubicBezTo>
                  <a:cubicBezTo>
                    <a:pt x="3313" y="926"/>
                    <a:pt x="2141" y="2106"/>
                    <a:pt x="1311" y="3516"/>
                  </a:cubicBezTo>
                  <a:cubicBezTo>
                    <a:pt x="453" y="4975"/>
                    <a:pt x="1" y="6636"/>
                    <a:pt x="1" y="8326"/>
                  </a:cubicBezTo>
                  <a:cubicBezTo>
                    <a:pt x="1" y="10896"/>
                    <a:pt x="1009" y="13321"/>
                    <a:pt x="2839" y="15150"/>
                  </a:cubicBezTo>
                  <a:cubicBezTo>
                    <a:pt x="4669" y="16980"/>
                    <a:pt x="7093" y="17989"/>
                    <a:pt x="9663" y="17989"/>
                  </a:cubicBezTo>
                  <a:cubicBezTo>
                    <a:pt x="13410" y="17989"/>
                    <a:pt x="16846" y="15757"/>
                    <a:pt x="18419" y="12306"/>
                  </a:cubicBezTo>
                  <a:cubicBezTo>
                    <a:pt x="18549" y="12022"/>
                    <a:pt x="18422" y="11687"/>
                    <a:pt x="18138" y="11557"/>
                  </a:cubicBezTo>
                  <a:lnTo>
                    <a:pt x="10058" y="7886"/>
                  </a:lnTo>
                  <a:lnTo>
                    <a:pt x="5493" y="277"/>
                  </a:lnTo>
                  <a:cubicBezTo>
                    <a:pt x="5387" y="99"/>
                    <a:pt x="5198" y="0"/>
                    <a:pt x="5005"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1" name="Google Shape;201;p38"/>
            <p:cNvSpPr/>
            <p:nvPr/>
          </p:nvSpPr>
          <p:spPr>
            <a:xfrm>
              <a:off x="3562600" y="876075"/>
              <a:ext cx="207325" cy="241775"/>
            </a:xfrm>
            <a:custGeom>
              <a:avLst/>
              <a:gdLst/>
              <a:ahLst/>
              <a:cxnLst/>
              <a:rect l="l" t="t" r="r" b="b"/>
              <a:pathLst>
                <a:path w="8293" h="9671" extrusionOk="0">
                  <a:moveTo>
                    <a:pt x="4204" y="1437"/>
                  </a:moveTo>
                  <a:cubicBezTo>
                    <a:pt x="5680" y="2826"/>
                    <a:pt x="6517" y="4764"/>
                    <a:pt x="6511" y="6790"/>
                  </a:cubicBezTo>
                  <a:cubicBezTo>
                    <a:pt x="6511" y="7300"/>
                    <a:pt x="6459" y="7811"/>
                    <a:pt x="6354" y="8309"/>
                  </a:cubicBezTo>
                  <a:lnTo>
                    <a:pt x="1468" y="6090"/>
                  </a:lnTo>
                  <a:lnTo>
                    <a:pt x="4204" y="1437"/>
                  </a:lnTo>
                  <a:close/>
                  <a:moveTo>
                    <a:pt x="4060" y="1"/>
                  </a:moveTo>
                  <a:cubicBezTo>
                    <a:pt x="3867" y="1"/>
                    <a:pt x="3677" y="99"/>
                    <a:pt x="3570" y="280"/>
                  </a:cubicBezTo>
                  <a:lnTo>
                    <a:pt x="173" y="6056"/>
                  </a:lnTo>
                  <a:cubicBezTo>
                    <a:pt x="1" y="6346"/>
                    <a:pt x="119" y="6721"/>
                    <a:pt x="427" y="6860"/>
                  </a:cubicBezTo>
                  <a:lnTo>
                    <a:pt x="6499" y="9622"/>
                  </a:lnTo>
                  <a:cubicBezTo>
                    <a:pt x="6574" y="9656"/>
                    <a:pt x="6653" y="9671"/>
                    <a:pt x="6734" y="9671"/>
                  </a:cubicBezTo>
                  <a:cubicBezTo>
                    <a:pt x="6982" y="9671"/>
                    <a:pt x="7202" y="9508"/>
                    <a:pt x="7275" y="9269"/>
                  </a:cubicBezTo>
                  <a:cubicBezTo>
                    <a:pt x="8292" y="5921"/>
                    <a:pt x="7157" y="2291"/>
                    <a:pt x="4409" y="123"/>
                  </a:cubicBezTo>
                  <a:cubicBezTo>
                    <a:pt x="4305" y="40"/>
                    <a:pt x="4182" y="1"/>
                    <a:pt x="4060" y="1"/>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02" name="Google Shape;202;p38"/>
            <p:cNvSpPr/>
            <p:nvPr/>
          </p:nvSpPr>
          <p:spPr>
            <a:xfrm>
              <a:off x="3443500" y="832575"/>
              <a:ext cx="187300" cy="173625"/>
            </a:xfrm>
            <a:custGeom>
              <a:avLst/>
              <a:gdLst/>
              <a:ahLst/>
              <a:cxnLst/>
              <a:rect l="l" t="t" r="r" b="b"/>
              <a:pathLst>
                <a:path w="7492" h="6945" extrusionOk="0">
                  <a:moveTo>
                    <a:pt x="3877" y="1133"/>
                  </a:moveTo>
                  <a:cubicBezTo>
                    <a:pt x="4588" y="1133"/>
                    <a:pt x="5300" y="1235"/>
                    <a:pt x="5991" y="1440"/>
                  </a:cubicBezTo>
                  <a:lnTo>
                    <a:pt x="3735" y="5269"/>
                  </a:lnTo>
                  <a:lnTo>
                    <a:pt x="1492" y="1528"/>
                  </a:lnTo>
                  <a:cubicBezTo>
                    <a:pt x="2264" y="1265"/>
                    <a:pt x="3070" y="1133"/>
                    <a:pt x="3877" y="1133"/>
                  </a:cubicBezTo>
                  <a:close/>
                  <a:moveTo>
                    <a:pt x="3877" y="0"/>
                  </a:moveTo>
                  <a:cubicBezTo>
                    <a:pt x="2702" y="0"/>
                    <a:pt x="1528" y="243"/>
                    <a:pt x="432" y="728"/>
                  </a:cubicBezTo>
                  <a:cubicBezTo>
                    <a:pt x="121" y="867"/>
                    <a:pt x="0" y="1244"/>
                    <a:pt x="175" y="1537"/>
                  </a:cubicBezTo>
                  <a:lnTo>
                    <a:pt x="3255" y="6670"/>
                  </a:lnTo>
                  <a:cubicBezTo>
                    <a:pt x="3358" y="6839"/>
                    <a:pt x="3542" y="6945"/>
                    <a:pt x="3741" y="6945"/>
                  </a:cubicBezTo>
                  <a:lnTo>
                    <a:pt x="3744" y="6945"/>
                  </a:lnTo>
                  <a:cubicBezTo>
                    <a:pt x="3943" y="6945"/>
                    <a:pt x="4128" y="6839"/>
                    <a:pt x="4230" y="6667"/>
                  </a:cubicBezTo>
                  <a:lnTo>
                    <a:pt x="7313" y="1419"/>
                  </a:lnTo>
                  <a:cubicBezTo>
                    <a:pt x="7491" y="1120"/>
                    <a:pt x="7358" y="737"/>
                    <a:pt x="7038" y="607"/>
                  </a:cubicBezTo>
                  <a:cubicBezTo>
                    <a:pt x="6023" y="202"/>
                    <a:pt x="4950" y="0"/>
                    <a:pt x="3877"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203" name="Google Shape;203;p38"/>
          <p:cNvSpPr/>
          <p:nvPr/>
        </p:nvSpPr>
        <p:spPr>
          <a:xfrm>
            <a:off x="4756784" y="2161826"/>
            <a:ext cx="341700" cy="290899"/>
          </a:xfrm>
          <a:custGeom>
            <a:avLst/>
            <a:gdLst/>
            <a:ahLst/>
            <a:cxnLst/>
            <a:rect l="l" t="t" r="r" b="b"/>
            <a:pathLst>
              <a:path w="19412" h="16526" extrusionOk="0">
                <a:moveTo>
                  <a:pt x="8421" y="4128"/>
                </a:moveTo>
                <a:lnTo>
                  <a:pt x="8421" y="6791"/>
                </a:lnTo>
                <a:lnTo>
                  <a:pt x="5302" y="6791"/>
                </a:lnTo>
                <a:lnTo>
                  <a:pt x="4511" y="4128"/>
                </a:lnTo>
                <a:close/>
                <a:moveTo>
                  <a:pt x="12661" y="4131"/>
                </a:moveTo>
                <a:lnTo>
                  <a:pt x="12661" y="6791"/>
                </a:lnTo>
                <a:lnTo>
                  <a:pt x="9554" y="6791"/>
                </a:lnTo>
                <a:lnTo>
                  <a:pt x="9554" y="4131"/>
                </a:lnTo>
                <a:close/>
                <a:moveTo>
                  <a:pt x="17999" y="4131"/>
                </a:moveTo>
                <a:lnTo>
                  <a:pt x="17208" y="6791"/>
                </a:lnTo>
                <a:lnTo>
                  <a:pt x="13793" y="6791"/>
                </a:lnTo>
                <a:lnTo>
                  <a:pt x="13793" y="4131"/>
                </a:lnTo>
                <a:close/>
                <a:moveTo>
                  <a:pt x="8421" y="7923"/>
                </a:moveTo>
                <a:lnTo>
                  <a:pt x="8421" y="10583"/>
                </a:lnTo>
                <a:lnTo>
                  <a:pt x="6432" y="10583"/>
                </a:lnTo>
                <a:lnTo>
                  <a:pt x="5640" y="7923"/>
                </a:lnTo>
                <a:close/>
                <a:moveTo>
                  <a:pt x="12661" y="7923"/>
                </a:moveTo>
                <a:lnTo>
                  <a:pt x="12661" y="10583"/>
                </a:lnTo>
                <a:lnTo>
                  <a:pt x="9554" y="10583"/>
                </a:lnTo>
                <a:lnTo>
                  <a:pt x="9554" y="7923"/>
                </a:lnTo>
                <a:close/>
                <a:moveTo>
                  <a:pt x="16873" y="7923"/>
                </a:moveTo>
                <a:lnTo>
                  <a:pt x="16076" y="10583"/>
                </a:lnTo>
                <a:lnTo>
                  <a:pt x="13793" y="10583"/>
                </a:lnTo>
                <a:lnTo>
                  <a:pt x="13793" y="7923"/>
                </a:lnTo>
                <a:close/>
                <a:moveTo>
                  <a:pt x="7935" y="13570"/>
                </a:moveTo>
                <a:cubicBezTo>
                  <a:pt x="8744" y="13570"/>
                  <a:pt x="9152" y="14551"/>
                  <a:pt x="8578" y="15125"/>
                </a:cubicBezTo>
                <a:cubicBezTo>
                  <a:pt x="8393" y="15310"/>
                  <a:pt x="8165" y="15393"/>
                  <a:pt x="7941" y="15393"/>
                </a:cubicBezTo>
                <a:cubicBezTo>
                  <a:pt x="7473" y="15393"/>
                  <a:pt x="7023" y="15029"/>
                  <a:pt x="7023" y="14482"/>
                </a:cubicBezTo>
                <a:cubicBezTo>
                  <a:pt x="7023" y="13977"/>
                  <a:pt x="7431" y="13573"/>
                  <a:pt x="7932" y="13570"/>
                </a:cubicBezTo>
                <a:close/>
                <a:moveTo>
                  <a:pt x="14910" y="13570"/>
                </a:moveTo>
                <a:cubicBezTo>
                  <a:pt x="15719" y="13570"/>
                  <a:pt x="16127" y="14551"/>
                  <a:pt x="15553" y="15125"/>
                </a:cubicBezTo>
                <a:cubicBezTo>
                  <a:pt x="15368" y="15310"/>
                  <a:pt x="15140" y="15393"/>
                  <a:pt x="14916" y="15393"/>
                </a:cubicBezTo>
                <a:cubicBezTo>
                  <a:pt x="14448" y="15393"/>
                  <a:pt x="13998" y="15029"/>
                  <a:pt x="13998" y="14482"/>
                </a:cubicBezTo>
                <a:cubicBezTo>
                  <a:pt x="13998" y="13977"/>
                  <a:pt x="14406" y="13570"/>
                  <a:pt x="14910" y="13570"/>
                </a:cubicBezTo>
                <a:close/>
                <a:moveTo>
                  <a:pt x="568" y="0"/>
                </a:moveTo>
                <a:cubicBezTo>
                  <a:pt x="254" y="0"/>
                  <a:pt x="0" y="254"/>
                  <a:pt x="0" y="565"/>
                </a:cubicBezTo>
                <a:cubicBezTo>
                  <a:pt x="0" y="879"/>
                  <a:pt x="254" y="1133"/>
                  <a:pt x="568" y="1133"/>
                </a:cubicBezTo>
                <a:lnTo>
                  <a:pt x="2437" y="1133"/>
                </a:lnTo>
                <a:lnTo>
                  <a:pt x="3204" y="3714"/>
                </a:lnTo>
                <a:cubicBezTo>
                  <a:pt x="3207" y="3720"/>
                  <a:pt x="3210" y="3729"/>
                  <a:pt x="3213" y="3738"/>
                </a:cubicBezTo>
                <a:lnTo>
                  <a:pt x="5251" y="10589"/>
                </a:lnTo>
                <a:cubicBezTo>
                  <a:pt x="4052" y="10671"/>
                  <a:pt x="3131" y="11685"/>
                  <a:pt x="3171" y="12887"/>
                </a:cubicBezTo>
                <a:cubicBezTo>
                  <a:pt x="3210" y="14089"/>
                  <a:pt x="4194" y="15043"/>
                  <a:pt x="5396" y="15046"/>
                </a:cubicBezTo>
                <a:lnTo>
                  <a:pt x="5970" y="15046"/>
                </a:lnTo>
                <a:cubicBezTo>
                  <a:pt x="6220" y="15922"/>
                  <a:pt x="7020" y="16526"/>
                  <a:pt x="7932" y="16526"/>
                </a:cubicBezTo>
                <a:cubicBezTo>
                  <a:pt x="8841" y="16526"/>
                  <a:pt x="9641" y="15922"/>
                  <a:pt x="9895" y="15046"/>
                </a:cubicBezTo>
                <a:lnTo>
                  <a:pt x="12947" y="15046"/>
                </a:lnTo>
                <a:cubicBezTo>
                  <a:pt x="13198" y="15922"/>
                  <a:pt x="13998" y="16523"/>
                  <a:pt x="14910" y="16523"/>
                </a:cubicBezTo>
                <a:cubicBezTo>
                  <a:pt x="15819" y="16523"/>
                  <a:pt x="16619" y="15922"/>
                  <a:pt x="16873" y="15046"/>
                </a:cubicBezTo>
                <a:lnTo>
                  <a:pt x="17616" y="15046"/>
                </a:lnTo>
                <a:cubicBezTo>
                  <a:pt x="17927" y="15046"/>
                  <a:pt x="18180" y="14793"/>
                  <a:pt x="18180" y="14482"/>
                </a:cubicBezTo>
                <a:cubicBezTo>
                  <a:pt x="18180" y="14167"/>
                  <a:pt x="17927" y="13914"/>
                  <a:pt x="17616" y="13914"/>
                </a:cubicBezTo>
                <a:lnTo>
                  <a:pt x="16873" y="13914"/>
                </a:lnTo>
                <a:cubicBezTo>
                  <a:pt x="16619" y="13041"/>
                  <a:pt x="15819" y="12437"/>
                  <a:pt x="14910" y="12437"/>
                </a:cubicBezTo>
                <a:cubicBezTo>
                  <a:pt x="13998" y="12437"/>
                  <a:pt x="13198" y="13041"/>
                  <a:pt x="12947" y="13914"/>
                </a:cubicBezTo>
                <a:lnTo>
                  <a:pt x="9895" y="13914"/>
                </a:lnTo>
                <a:cubicBezTo>
                  <a:pt x="9644" y="13038"/>
                  <a:pt x="8844" y="12437"/>
                  <a:pt x="7932" y="12437"/>
                </a:cubicBezTo>
                <a:cubicBezTo>
                  <a:pt x="7023" y="12437"/>
                  <a:pt x="6223" y="13038"/>
                  <a:pt x="5970" y="13914"/>
                </a:cubicBezTo>
                <a:lnTo>
                  <a:pt x="5399" y="13914"/>
                </a:lnTo>
                <a:cubicBezTo>
                  <a:pt x="4798" y="13905"/>
                  <a:pt x="4318" y="13416"/>
                  <a:pt x="4318" y="12815"/>
                </a:cubicBezTo>
                <a:cubicBezTo>
                  <a:pt x="4318" y="12217"/>
                  <a:pt x="4798" y="11728"/>
                  <a:pt x="5399" y="11716"/>
                </a:cubicBezTo>
                <a:lnTo>
                  <a:pt x="16501" y="11716"/>
                </a:lnTo>
                <a:cubicBezTo>
                  <a:pt x="16752" y="11716"/>
                  <a:pt x="16972" y="11553"/>
                  <a:pt x="17045" y="11311"/>
                </a:cubicBezTo>
                <a:lnTo>
                  <a:pt x="19303" y="3726"/>
                </a:lnTo>
                <a:cubicBezTo>
                  <a:pt x="19412" y="3362"/>
                  <a:pt x="19140" y="2999"/>
                  <a:pt x="18765" y="2999"/>
                </a:cubicBezTo>
                <a:cubicBezTo>
                  <a:pt x="18763" y="2999"/>
                  <a:pt x="18761" y="2999"/>
                  <a:pt x="18760" y="2999"/>
                </a:cubicBezTo>
                <a:lnTo>
                  <a:pt x="4173" y="2999"/>
                </a:lnTo>
                <a:lnTo>
                  <a:pt x="3400" y="405"/>
                </a:lnTo>
                <a:cubicBezTo>
                  <a:pt x="3328" y="163"/>
                  <a:pt x="3107" y="0"/>
                  <a:pt x="2856" y="0"/>
                </a:cubicBezTo>
                <a:close/>
              </a:path>
            </a:pathLst>
          </a:custGeom>
          <a:solidFill>
            <a:srgbClr val="43434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9" name="Google Shape;186;p38">
            <a:extLst>
              <a:ext uri="{FF2B5EF4-FFF2-40B4-BE49-F238E27FC236}">
                <a16:creationId xmlns:a16="http://schemas.microsoft.com/office/drawing/2014/main" id="{DA5417C2-1906-4C02-AD1B-CEA7443A6672}"/>
              </a:ext>
            </a:extLst>
          </p:cNvPr>
          <p:cNvSpPr txBox="1">
            <a:spLocks/>
          </p:cNvSpPr>
          <p:nvPr/>
        </p:nvSpPr>
        <p:spPr>
          <a:xfrm>
            <a:off x="3330355" y="3007073"/>
            <a:ext cx="3082440"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lnSpc>
                <a:spcPct val="107000"/>
              </a:lnSpc>
              <a:spcAft>
                <a:spcPts val="800"/>
              </a:spcAft>
            </a:pPr>
            <a:r>
              <a:rPr lang="en-US">
                <a:latin typeface="Quicksand Light" panose="020B0604020202020204" charset="0"/>
                <a:ea typeface="Calibri" panose="020F0502020204030204" pitchFamily="34" charset="0"/>
                <a:cs typeface="Calibri" panose="020F0502020204030204" pitchFamily="34" charset="0"/>
              </a:rPr>
              <a:t>P</a:t>
            </a:r>
            <a:r>
              <a:rPr lang="en-US">
                <a:effectLst/>
                <a:latin typeface="Quicksand Light" panose="020B0604020202020204" charset="0"/>
                <a:ea typeface="Calibri" panose="020F0502020204030204" pitchFamily="34" charset="0"/>
                <a:cs typeface="Calibri" panose="020F0502020204030204" pitchFamily="34" charset="0"/>
              </a:rPr>
              <a:t>hép biến đổi phải đạt được về cả tính </a:t>
            </a:r>
            <a:r>
              <a:rPr lang="en-US" b="1">
                <a:effectLst/>
                <a:latin typeface="Quicksand Light" panose="020B0604020202020204" charset="0"/>
                <a:ea typeface="Calibri" panose="020F0502020204030204" pitchFamily="34" charset="0"/>
                <a:cs typeface="Calibri" panose="020F0502020204030204" pitchFamily="34" charset="0"/>
              </a:rPr>
              <a:t>đúng đắn </a:t>
            </a:r>
            <a:r>
              <a:rPr lang="en-US">
                <a:effectLst/>
                <a:latin typeface="Quicksand Light" panose="020B0604020202020204" charset="0"/>
                <a:ea typeface="Calibri" panose="020F0502020204030204" pitchFamily="34" charset="0"/>
                <a:cs typeface="Calibri" panose="020F0502020204030204" pitchFamily="34" charset="0"/>
              </a:rPr>
              <a:t>lẫn </a:t>
            </a:r>
            <a:r>
              <a:rPr lang="en-US" b="1">
                <a:effectLst/>
                <a:latin typeface="Quicksand Light" panose="020B0604020202020204" charset="0"/>
                <a:ea typeface="Calibri" panose="020F0502020204030204" pitchFamily="34" charset="0"/>
                <a:cs typeface="Calibri" panose="020F0502020204030204" pitchFamily="34" charset="0"/>
              </a:rPr>
              <a:t>hiệu quả</a:t>
            </a:r>
            <a:r>
              <a:rPr lang="en-US">
                <a:effectLst/>
                <a:latin typeface="Quicksand Light" panose="020B0604020202020204" charset="0"/>
                <a:ea typeface="Calibri" panose="020F0502020204030204" pitchFamily="34" charset="0"/>
                <a:cs typeface="Calibri" panose="020F0502020204030204" pitchFamily="34" charset="0"/>
              </a:rPr>
              <a:t>.</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
        <p:nvSpPr>
          <p:cNvPr id="30" name="Google Shape;186;p38">
            <a:extLst>
              <a:ext uri="{FF2B5EF4-FFF2-40B4-BE49-F238E27FC236}">
                <a16:creationId xmlns:a16="http://schemas.microsoft.com/office/drawing/2014/main" id="{4BE0EF3A-810A-4D34-846F-3599EC68781F}"/>
              </a:ext>
            </a:extLst>
          </p:cNvPr>
          <p:cNvSpPr txBox="1">
            <a:spLocks/>
          </p:cNvSpPr>
          <p:nvPr/>
        </p:nvSpPr>
        <p:spPr>
          <a:xfrm>
            <a:off x="-48767" y="2015597"/>
            <a:ext cx="3990452" cy="9384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ctr"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ctr" rtl="0">
              <a:lnSpc>
                <a:spcPct val="100000"/>
              </a:lnSpc>
              <a:spcBef>
                <a:spcPts val="160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ctr" rtl="0">
              <a:lnSpc>
                <a:spcPct val="100000"/>
              </a:lnSpc>
              <a:spcBef>
                <a:spcPts val="1600"/>
              </a:spcBef>
              <a:spcAft>
                <a:spcPts val="160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lvl="0" indent="0">
              <a:lnSpc>
                <a:spcPct val="107000"/>
              </a:lnSpc>
              <a:spcAft>
                <a:spcPts val="800"/>
              </a:spcAft>
            </a:pPr>
            <a:r>
              <a:rPr lang="vi-VN"/>
              <a:t>Biến đổi một truy vấn </a:t>
            </a:r>
            <a:r>
              <a:rPr lang="vi-VN" b="1"/>
              <a:t>phức tạp </a:t>
            </a:r>
            <a:r>
              <a:rPr lang="vi-VN"/>
              <a:t>thành một truy vấn tương đương </a:t>
            </a:r>
            <a:r>
              <a:rPr lang="vi-VN" b="1"/>
              <a:t>đơn giản </a:t>
            </a:r>
            <a:r>
              <a:rPr lang="vi-VN"/>
              <a:t>hơn</a:t>
            </a:r>
            <a:endParaRPr lang="en-US">
              <a:effectLst/>
              <a:latin typeface="Quicksand Light" panose="020B060402020202020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71183856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193"/>
                                        </p:tgtEl>
                                        <p:attrNameLst>
                                          <p:attrName>style.visibility</p:attrName>
                                        </p:attrNameLst>
                                      </p:cBhvr>
                                      <p:to>
                                        <p:strVal val="visible"/>
                                      </p:to>
                                    </p:set>
                                    <p:animEffect transition="in" filter="barn(inVertical)">
                                      <p:cBhvr>
                                        <p:cTn id="7" dur="500"/>
                                        <p:tgtEl>
                                          <p:spTgt spid="193"/>
                                        </p:tgtEl>
                                      </p:cBhvr>
                                    </p:animEffect>
                                  </p:childTnLst>
                                </p:cTn>
                              </p:par>
                              <p:par>
                                <p:cTn id="8" presetID="16" presetClass="entr" presetSubtype="21" fill="hold" nodeType="withEffect">
                                  <p:stCondLst>
                                    <p:cond delay="0"/>
                                  </p:stCondLst>
                                  <p:childTnLst>
                                    <p:set>
                                      <p:cBhvr>
                                        <p:cTn id="9" dur="1" fill="hold">
                                          <p:stCondLst>
                                            <p:cond delay="0"/>
                                          </p:stCondLst>
                                        </p:cTn>
                                        <p:tgtEl>
                                          <p:spTgt spid="191"/>
                                        </p:tgtEl>
                                        <p:attrNameLst>
                                          <p:attrName>style.visibility</p:attrName>
                                        </p:attrNameLst>
                                      </p:cBhvr>
                                      <p:to>
                                        <p:strVal val="visible"/>
                                      </p:to>
                                    </p:set>
                                    <p:animEffect transition="in" filter="barn(inVertical)">
                                      <p:cBhvr>
                                        <p:cTn id="10" dur="500"/>
                                        <p:tgtEl>
                                          <p:spTgt spid="19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animEffect transition="in" filter="barn(inVertical)">
                                      <p:cBhvr>
                                        <p:cTn id="13" dur="500"/>
                                        <p:tgtEl>
                                          <p:spTgt spid="3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03"/>
                                        </p:tgtEl>
                                        <p:attrNameLst>
                                          <p:attrName>style.visibility</p:attrName>
                                        </p:attrNameLst>
                                      </p:cBhvr>
                                      <p:to>
                                        <p:strVal val="visible"/>
                                      </p:to>
                                    </p:set>
                                    <p:animEffect transition="in" filter="barn(inVertical)">
                                      <p:cBhvr>
                                        <p:cTn id="18" dur="500"/>
                                        <p:tgtEl>
                                          <p:spTgt spid="203"/>
                                        </p:tgtEl>
                                      </p:cBhvr>
                                    </p:animEffect>
                                  </p:childTnLst>
                                </p:cTn>
                              </p:par>
                              <p:par>
                                <p:cTn id="19" presetID="16" presetClass="entr" presetSubtype="21" fill="hold" nodeType="withEffect">
                                  <p:stCondLst>
                                    <p:cond delay="0"/>
                                  </p:stCondLst>
                                  <p:childTnLst>
                                    <p:set>
                                      <p:cBhvr>
                                        <p:cTn id="20" dur="1" fill="hold">
                                          <p:stCondLst>
                                            <p:cond delay="0"/>
                                          </p:stCondLst>
                                        </p:cTn>
                                        <p:tgtEl>
                                          <p:spTgt spid="183"/>
                                        </p:tgtEl>
                                        <p:attrNameLst>
                                          <p:attrName>style.visibility</p:attrName>
                                        </p:attrNameLst>
                                      </p:cBhvr>
                                      <p:to>
                                        <p:strVal val="visible"/>
                                      </p:to>
                                    </p:set>
                                    <p:animEffect transition="in" filter="barn(inVertical)">
                                      <p:cBhvr>
                                        <p:cTn id="21" dur="500"/>
                                        <p:tgtEl>
                                          <p:spTgt spid="183"/>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9"/>
                                        </p:tgtEl>
                                        <p:attrNameLst>
                                          <p:attrName>style.visibility</p:attrName>
                                        </p:attrNameLst>
                                      </p:cBhvr>
                                      <p:to>
                                        <p:strVal val="visible"/>
                                      </p:to>
                                    </p:set>
                                    <p:animEffect transition="in" filter="barn(inVertical)">
                                      <p:cBhvr>
                                        <p:cTn id="24" dur="500"/>
                                        <p:tgtEl>
                                          <p:spTgt spid="29"/>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nodeType="clickEffect">
                                  <p:stCondLst>
                                    <p:cond delay="0"/>
                                  </p:stCondLst>
                                  <p:childTnLst>
                                    <p:set>
                                      <p:cBhvr>
                                        <p:cTn id="28" dur="1" fill="hold">
                                          <p:stCondLst>
                                            <p:cond delay="0"/>
                                          </p:stCondLst>
                                        </p:cTn>
                                        <p:tgtEl>
                                          <p:spTgt spid="199"/>
                                        </p:tgtEl>
                                        <p:attrNameLst>
                                          <p:attrName>style.visibility</p:attrName>
                                        </p:attrNameLst>
                                      </p:cBhvr>
                                      <p:to>
                                        <p:strVal val="visible"/>
                                      </p:to>
                                    </p:set>
                                    <p:animEffect transition="in" filter="barn(inVertical)">
                                      <p:cBhvr>
                                        <p:cTn id="29" dur="500"/>
                                        <p:tgtEl>
                                          <p:spTgt spid="199"/>
                                        </p:tgtEl>
                                      </p:cBhvr>
                                    </p:animEffect>
                                  </p:childTnLst>
                                </p:cTn>
                              </p:par>
                              <p:par>
                                <p:cTn id="30" presetID="16" presetClass="entr" presetSubtype="21" fill="hold" nodeType="withEffect">
                                  <p:stCondLst>
                                    <p:cond delay="0"/>
                                  </p:stCondLst>
                                  <p:childTnLst>
                                    <p:set>
                                      <p:cBhvr>
                                        <p:cTn id="31" dur="1" fill="hold">
                                          <p:stCondLst>
                                            <p:cond delay="0"/>
                                          </p:stCondLst>
                                        </p:cTn>
                                        <p:tgtEl>
                                          <p:spTgt spid="192"/>
                                        </p:tgtEl>
                                        <p:attrNameLst>
                                          <p:attrName>style.visibility</p:attrName>
                                        </p:attrNameLst>
                                      </p:cBhvr>
                                      <p:to>
                                        <p:strVal val="visible"/>
                                      </p:to>
                                    </p:set>
                                    <p:animEffect transition="in" filter="barn(inVertical)">
                                      <p:cBhvr>
                                        <p:cTn id="32" dur="500"/>
                                        <p:tgtEl>
                                          <p:spTgt spid="192"/>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186">
                                            <p:txEl>
                                              <p:pRg st="0" end="0"/>
                                            </p:txEl>
                                          </p:spTgt>
                                        </p:tgtEl>
                                        <p:attrNameLst>
                                          <p:attrName>style.visibility</p:attrName>
                                        </p:attrNameLst>
                                      </p:cBhvr>
                                      <p:to>
                                        <p:strVal val="visible"/>
                                      </p:to>
                                    </p:set>
                                    <p:animEffect transition="in" filter="barn(inVertical)">
                                      <p:cBhvr>
                                        <p:cTn id="35" dur="500"/>
                                        <p:tgtEl>
                                          <p:spTgt spid="18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6" grpId="0" build="p"/>
      <p:bldP spid="203" grpId="0" animBg="1"/>
      <p:bldP spid="29" grpId="0"/>
      <p:bldP spid="30"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913"/>
        <p:cNvGrpSpPr/>
        <p:nvPr/>
      </p:nvGrpSpPr>
      <p:grpSpPr>
        <a:xfrm>
          <a:off x="0" y="0"/>
          <a:ext cx="0" cy="0"/>
          <a:chOff x="0" y="0"/>
          <a:chExt cx="0" cy="0"/>
        </a:xfrm>
      </p:grpSpPr>
      <p:sp>
        <p:nvSpPr>
          <p:cNvPr id="914" name="Google Shape;914;p66"/>
          <p:cNvSpPr txBox="1">
            <a:spLocks noGrp="1"/>
          </p:cNvSpPr>
          <p:nvPr>
            <p:ph type="title"/>
          </p:nvPr>
        </p:nvSpPr>
        <p:spPr>
          <a:xfrm>
            <a:off x="726225" y="438312"/>
            <a:ext cx="77322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1.4 Các phương pháp xử lý truy vấn cơ bản</a:t>
            </a:r>
            <a:endParaRPr/>
          </a:p>
        </p:txBody>
      </p:sp>
      <p:sp>
        <p:nvSpPr>
          <p:cNvPr id="915" name="Google Shape;915;p66"/>
          <p:cNvSpPr txBox="1">
            <a:spLocks noGrp="1"/>
          </p:cNvSpPr>
          <p:nvPr>
            <p:ph type="subTitle" idx="1"/>
          </p:nvPr>
        </p:nvSpPr>
        <p:spPr>
          <a:xfrm>
            <a:off x="3400453" y="1729918"/>
            <a:ext cx="4974620" cy="718906"/>
          </a:xfrm>
          <a:prstGeom prst="rect">
            <a:avLst/>
          </a:prstGeom>
        </p:spPr>
        <p:txBody>
          <a:bodyPr spcFirstLastPara="1" wrap="square" lIns="91425" tIns="91425" rIns="91425" bIns="91425" anchor="t" anchorCtr="0">
            <a:noAutofit/>
          </a:bodyPr>
          <a:lstStyle/>
          <a:p>
            <a:pPr>
              <a:buClr>
                <a:schemeClr val="lt2"/>
              </a:buClr>
              <a:buFont typeface="Quicksand Light"/>
              <a:buChar char="●"/>
            </a:pPr>
            <a:r>
              <a:rPr lang="en-US">
                <a:uFill>
                  <a:noFill/>
                </a:uFill>
                <a:latin typeface="Quicksand Light" panose="020B0604020202020204" charset="0"/>
              </a:rPr>
              <a:t>Đơn giản </a:t>
            </a:r>
            <a:r>
              <a:rPr lang="en-US">
                <a:effectLst/>
                <a:latin typeface="Quicksand Light" panose="020B0604020202020204" charset="0"/>
                <a:ea typeface="Calibri" panose="020F0502020204030204" pitchFamily="34" charset="0"/>
                <a:cs typeface="Calibri" panose="020F0502020204030204" pitchFamily="34" charset="0"/>
              </a:rPr>
              <a:t>hoá câu truy vấn nhờ các phép biến đổi đại số tương đương</a:t>
            </a:r>
            <a:endParaRPr lang="en-US">
              <a:effectLst/>
              <a:latin typeface="Quicksand Light" panose="020B0604020202020204" charset="0"/>
              <a:ea typeface="Calibri" panose="020F0502020204030204" pitchFamily="34" charset="0"/>
              <a:cs typeface="Times New Roman" panose="02020603050405020304" pitchFamily="18" charset="0"/>
            </a:endParaRPr>
          </a:p>
          <a:p>
            <a:pPr marL="457200" lvl="0" indent="-330200" algn="l" rtl="0">
              <a:spcBef>
                <a:spcPts val="0"/>
              </a:spcBef>
              <a:spcAft>
                <a:spcPts val="0"/>
              </a:spcAft>
              <a:buClr>
                <a:schemeClr val="lt2"/>
              </a:buClr>
              <a:buSzPts val="1600"/>
              <a:buFont typeface="Quicksand Light"/>
              <a:buChar char="●"/>
            </a:pPr>
            <a:endParaRPr/>
          </a:p>
        </p:txBody>
      </p:sp>
      <p:sp>
        <p:nvSpPr>
          <p:cNvPr id="4" name="Google Shape;148;p34">
            <a:extLst>
              <a:ext uri="{FF2B5EF4-FFF2-40B4-BE49-F238E27FC236}">
                <a16:creationId xmlns:a16="http://schemas.microsoft.com/office/drawing/2014/main" id="{FC830D59-F48E-44D3-A0F2-35FEACC21966}"/>
              </a:ext>
            </a:extLst>
          </p:cNvPr>
          <p:cNvSpPr txBox="1">
            <a:spLocks/>
          </p:cNvSpPr>
          <p:nvPr/>
        </p:nvSpPr>
        <p:spPr>
          <a:xfrm>
            <a:off x="2577089" y="1172015"/>
            <a:ext cx="4537220" cy="3969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0" indent="0">
              <a:spcAft>
                <a:spcPts val="1600"/>
              </a:spcAft>
            </a:pPr>
            <a:r>
              <a:rPr lang="en-US" sz="2000" b="1">
                <a:solidFill>
                  <a:srgbClr val="6AA84F"/>
                </a:solidFill>
              </a:rPr>
              <a:t>a, Phương pháp biến đổi đại số</a:t>
            </a:r>
          </a:p>
        </p:txBody>
      </p:sp>
      <p:sp>
        <p:nvSpPr>
          <p:cNvPr id="5" name="Google Shape;915;p66">
            <a:extLst>
              <a:ext uri="{FF2B5EF4-FFF2-40B4-BE49-F238E27FC236}">
                <a16:creationId xmlns:a16="http://schemas.microsoft.com/office/drawing/2014/main" id="{2579497A-FF93-4A3E-A8D3-30578D87E0A9}"/>
              </a:ext>
            </a:extLst>
          </p:cNvPr>
          <p:cNvSpPr txBox="1">
            <a:spLocks/>
          </p:cNvSpPr>
          <p:nvPr/>
        </p:nvSpPr>
        <p:spPr>
          <a:xfrm>
            <a:off x="3400453" y="2291318"/>
            <a:ext cx="4974620" cy="126419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a:buClr>
                <a:schemeClr val="lt2"/>
              </a:buClr>
              <a:buFont typeface="Quicksand Light"/>
              <a:buChar char="●"/>
            </a:pPr>
            <a:endParaRPr lang="vi-VN">
              <a:latin typeface="Quicksand Light" panose="020B0604020202020204" charset="0"/>
            </a:endParaRPr>
          </a:p>
          <a:p>
            <a:pPr>
              <a:buClr>
                <a:schemeClr val="lt2"/>
              </a:buClr>
              <a:buFont typeface="Quicksand Light"/>
              <a:buChar char="●"/>
            </a:pPr>
            <a:r>
              <a:rPr lang="vi-VN">
                <a:uFill>
                  <a:noFill/>
                </a:uFill>
                <a:latin typeface="Quicksand Light" panose="020B0604020202020204" charset="0"/>
                <a:hlinkClick r:id="rId3"/>
              </a:rPr>
              <a:t>Mục đích </a:t>
            </a:r>
            <a:r>
              <a:rPr lang="vi-VN">
                <a:latin typeface="Quicksand Light" panose="020B0604020202020204" charset="0"/>
                <a:ea typeface="Calibri" panose="020F0502020204030204" pitchFamily="34" charset="0"/>
                <a:cs typeface="Calibri" panose="020F0502020204030204" pitchFamily="34" charset="0"/>
              </a:rPr>
              <a:t>: Giảm thiểu thời gian thực hiện các phép toán</a:t>
            </a:r>
          </a:p>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endParaRPr lang="vi-VN"/>
          </a:p>
        </p:txBody>
      </p:sp>
      <p:sp>
        <p:nvSpPr>
          <p:cNvPr id="6" name="Google Shape;915;p66">
            <a:extLst>
              <a:ext uri="{FF2B5EF4-FFF2-40B4-BE49-F238E27FC236}">
                <a16:creationId xmlns:a16="http://schemas.microsoft.com/office/drawing/2014/main" id="{6B7444F6-81BC-4453-9B1A-B80FF86A1184}"/>
              </a:ext>
            </a:extLst>
          </p:cNvPr>
          <p:cNvSpPr txBox="1">
            <a:spLocks/>
          </p:cNvSpPr>
          <p:nvPr/>
        </p:nvSpPr>
        <p:spPr>
          <a:xfrm>
            <a:off x="3400453" y="3167730"/>
            <a:ext cx="4974620" cy="84604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1pPr>
            <a:lvl2pPr marL="914400" marR="0" lvl="1"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2pPr>
            <a:lvl3pPr marL="1371600" marR="0" lvl="2"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3pPr>
            <a:lvl4pPr marL="1828800" marR="0" lvl="3"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4pPr>
            <a:lvl5pPr marL="2286000" marR="0" lvl="4"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5pPr>
            <a:lvl6pPr marL="2743200" marR="0" lvl="5"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6pPr>
            <a:lvl7pPr marL="3200400" marR="0" lvl="6"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7pPr>
            <a:lvl8pPr marL="3657600" marR="0" lvl="7"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8pPr>
            <a:lvl9pPr marL="4114800" marR="0" lvl="8" indent="-330200" algn="l" rtl="0">
              <a:lnSpc>
                <a:spcPct val="100000"/>
              </a:lnSpc>
              <a:spcBef>
                <a:spcPts val="0"/>
              </a:spcBef>
              <a:spcAft>
                <a:spcPts val="0"/>
              </a:spcAft>
              <a:buClr>
                <a:srgbClr val="434343"/>
              </a:buClr>
              <a:buSzPts val="1600"/>
              <a:buFont typeface="Quicksand Light"/>
              <a:buNone/>
              <a:defRPr sz="1600" b="0" i="0" u="none" strike="noStrike" cap="none">
                <a:solidFill>
                  <a:srgbClr val="434343"/>
                </a:solidFill>
                <a:latin typeface="Quicksand Light"/>
                <a:ea typeface="Quicksand Light"/>
                <a:cs typeface="Quicksand Light"/>
                <a:sym typeface="Quicksand Light"/>
              </a:defRPr>
            </a:lvl9pPr>
          </a:lstStyle>
          <a:p>
            <a:pPr marL="127000" indent="0">
              <a:buClr>
                <a:schemeClr val="lt2"/>
              </a:buClr>
            </a:pP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r>
              <a:rPr lang="vi-VN">
                <a:latin typeface="Quicksand Light" panose="020B0604020202020204" charset="0"/>
              </a:rPr>
              <a:t>Đặc điểm: </a:t>
            </a:r>
            <a:r>
              <a:rPr lang="vi-VN">
                <a:latin typeface="Quicksand Light" panose="020B0604020202020204" charset="0"/>
                <a:ea typeface="Calibri" panose="020F0502020204030204" pitchFamily="34" charset="0"/>
                <a:cs typeface="Calibri" panose="020F0502020204030204" pitchFamily="34" charset="0"/>
              </a:rPr>
              <a:t>Không quan tâm đến kích thước và cấu trúc dữ liệu</a:t>
            </a:r>
            <a:endParaRPr lang="vi-VN">
              <a:latin typeface="Quicksand Light" panose="020B0604020202020204" charset="0"/>
              <a:ea typeface="Calibri" panose="020F0502020204030204" pitchFamily="34" charset="0"/>
              <a:cs typeface="Times New Roman" panose="02020603050405020304" pitchFamily="18" charset="0"/>
            </a:endParaRPr>
          </a:p>
          <a:p>
            <a:pPr>
              <a:buClr>
                <a:schemeClr val="lt2"/>
              </a:buClr>
              <a:buFont typeface="Quicksand Light"/>
              <a:buChar char="●"/>
            </a:pPr>
            <a:endParaRPr lang="vi-VN"/>
          </a:p>
        </p:txBody>
      </p:sp>
    </p:spTree>
    <p:extLst>
      <p:ext uri="{BB962C8B-B14F-4D97-AF65-F5344CB8AC3E}">
        <p14:creationId xmlns:p14="http://schemas.microsoft.com/office/powerpoint/2010/main" val="1296616818"/>
      </p:ext>
    </p:extLst>
  </p:cSld>
  <p:clrMapOvr>
    <a:masterClrMapping/>
  </p:clrMapOvr>
  <p:transition spd="slow">
    <p:wipe/>
  </p:transition>
</p:sld>
</file>

<file path=ppt/theme/theme1.xml><?xml version="1.0" encoding="utf-8"?>
<a:theme xmlns:a="http://schemas.openxmlformats.org/drawingml/2006/main" name="Puress Online by Slidesgo">
  <a:themeElements>
    <a:clrScheme name="Simple Light">
      <a:dk1>
        <a:srgbClr val="000000"/>
      </a:dk1>
      <a:lt1>
        <a:srgbClr val="FFFFFF"/>
      </a:lt1>
      <a:dk2>
        <a:srgbClr val="595959"/>
      </a:dk2>
      <a:lt2>
        <a:srgbClr val="6AA84F"/>
      </a:lt2>
      <a:accent1>
        <a:srgbClr val="6AA84F"/>
      </a:accent1>
      <a:accent2>
        <a:srgbClr val="F6B26B"/>
      </a:accent2>
      <a:accent3>
        <a:srgbClr val="F9CB9C"/>
      </a:accent3>
      <a:accent4>
        <a:srgbClr val="93C47D"/>
      </a:accent4>
      <a:accent5>
        <a:srgbClr val="93C47D"/>
      </a:accent5>
      <a:accent6>
        <a:srgbClr val="D9EAD3"/>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1521</TotalTime>
  <Words>3140</Words>
  <Application>Microsoft Office PowerPoint</Application>
  <PresentationFormat>On-screen Show (16:9)</PresentationFormat>
  <Paragraphs>358</Paragraphs>
  <Slides>34</Slides>
  <Notes>34</Notes>
  <HiddenSlides>0</HiddenSlides>
  <MMClips>0</MMClips>
  <ScaleCrop>false</ScaleCrop>
  <HeadingPairs>
    <vt:vector size="8" baseType="variant">
      <vt:variant>
        <vt:lpstr>Fonts Used</vt:lpstr>
      </vt:variant>
      <vt:variant>
        <vt:i4>10</vt:i4>
      </vt:variant>
      <vt:variant>
        <vt:lpstr>Theme</vt:lpstr>
      </vt:variant>
      <vt:variant>
        <vt:i4>1</vt:i4>
      </vt:variant>
      <vt:variant>
        <vt:lpstr>Embedded OLE Servers</vt:lpstr>
      </vt:variant>
      <vt:variant>
        <vt:i4>1</vt:i4>
      </vt:variant>
      <vt:variant>
        <vt:lpstr>Slide Titles</vt:lpstr>
      </vt:variant>
      <vt:variant>
        <vt:i4>34</vt:i4>
      </vt:variant>
    </vt:vector>
  </HeadingPairs>
  <TitlesOfParts>
    <vt:vector size="46" baseType="lpstr">
      <vt:lpstr>Quicksand Light</vt:lpstr>
      <vt:lpstr>Roboto Condensed Light</vt:lpstr>
      <vt:lpstr>Times New Roman</vt:lpstr>
      <vt:lpstr>Calibri</vt:lpstr>
      <vt:lpstr>Cambria</vt:lpstr>
      <vt:lpstr>Pacifico</vt:lpstr>
      <vt:lpstr>Arial</vt:lpstr>
      <vt:lpstr>Livvic</vt:lpstr>
      <vt:lpstr>Open Sans</vt:lpstr>
      <vt:lpstr>Symbol</vt:lpstr>
      <vt:lpstr>Puress Online by Slidesgo</vt:lpstr>
      <vt:lpstr>Bitmap Image</vt:lpstr>
      <vt:lpstr>Tối ưu hóa truy  vấn</vt:lpstr>
      <vt:lpstr>Danh sách thành viên</vt:lpstr>
      <vt:lpstr>01. Truy vấn</vt:lpstr>
      <vt:lpstr>01. Truy vấn</vt:lpstr>
      <vt:lpstr>1.1 Khái niệm</vt:lpstr>
      <vt:lpstr>1.1 Khái niệm</vt:lpstr>
      <vt:lpstr>1.2 Mục đích xử lý của truy vấn</vt:lpstr>
      <vt:lpstr>1.3 Chức năng của xử lý truy vấn </vt:lpstr>
      <vt:lpstr>1.4 Các phương pháp xử lý truy vấn cơ bản</vt:lpstr>
      <vt:lpstr>1.4 Các phương pháp xử lý truy vấn cơ bản</vt:lpstr>
      <vt:lpstr>02. Quy trình thực hiện truy vấn</vt:lpstr>
      <vt:lpstr>2. Quy trình thực hiện truy vấn</vt:lpstr>
      <vt:lpstr>2. Quy trình thực hiện truy vấn</vt:lpstr>
      <vt:lpstr>03. Tối ưu hóa truy vấn</vt:lpstr>
      <vt:lpstr>3.1 Sơ đồ chung</vt:lpstr>
      <vt:lpstr>3.2 Tại sao phải nghiên cứu xử lý truy vấn tập chung </vt:lpstr>
      <vt:lpstr>3.3 Các bước tối ưu hóa truy vấn   trong cơ sở dữ liệu tập chung</vt:lpstr>
      <vt:lpstr>3.3 Các bước tối ưu hóa truy vấn   trong cơ sở dữ liệu tập chung</vt:lpstr>
      <vt:lpstr>3.3 Các bước tối ưu hóa truy vấn   trong cơ sở dữ liệu tập chung</vt:lpstr>
      <vt:lpstr>3.3 Các bước tối ưu hóa truy vấn   trong cơ sở dữ liệu tập chung</vt:lpstr>
      <vt:lpstr>3.4 Thuật toán</vt:lpstr>
      <vt:lpstr>3.4.1 Thuật toán System R</vt:lpstr>
      <vt:lpstr>3.5 Thuật toán INGRES</vt:lpstr>
      <vt:lpstr>3.5 Thuật toán INGRES</vt:lpstr>
      <vt:lpstr>3.5 Thuật toán INGRES</vt:lpstr>
      <vt:lpstr>3.5 Thuật toán INGRES</vt:lpstr>
      <vt:lpstr>3.5 Thuật toán INGRES</vt:lpstr>
      <vt:lpstr>3.5 Thuật toán INGRES</vt:lpstr>
      <vt:lpstr>3.5 Thuật toán INGRES</vt:lpstr>
      <vt:lpstr>3.5 Thuật toán INGRES</vt:lpstr>
      <vt:lpstr>3.5 Thuật toán INGRES</vt:lpstr>
      <vt:lpstr>3.5 Thuật toán INGRES</vt:lpstr>
      <vt:lpstr>3.5 Thuật toán INGRES</vt:lpstr>
      <vt:lpstr>THANK  YOU  FOR WATCHING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Tối ưu hóa truy  vấn</dc:title>
  <dc:creator>ttvan</dc:creator>
  <cp:lastModifiedBy>toof h</cp:lastModifiedBy>
  <cp:revision>85</cp:revision>
  <dcterms:modified xsi:type="dcterms:W3CDTF">2021-10-18T09:21:36Z</dcterms:modified>
</cp:coreProperties>
</file>